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31"/>
  </p:notesMasterIdLst>
  <p:sldIdLst>
    <p:sldId id="256" r:id="rId5"/>
    <p:sldId id="283" r:id="rId6"/>
    <p:sldId id="257" r:id="rId7"/>
    <p:sldId id="258" r:id="rId8"/>
    <p:sldId id="259" r:id="rId9"/>
    <p:sldId id="264" r:id="rId10"/>
    <p:sldId id="260" r:id="rId11"/>
    <p:sldId id="282" r:id="rId12"/>
    <p:sldId id="261" r:id="rId13"/>
    <p:sldId id="263" r:id="rId14"/>
    <p:sldId id="262" r:id="rId15"/>
    <p:sldId id="266" r:id="rId16"/>
    <p:sldId id="275" r:id="rId17"/>
    <p:sldId id="267" r:id="rId18"/>
    <p:sldId id="274" r:id="rId19"/>
    <p:sldId id="276" r:id="rId20"/>
    <p:sldId id="277" r:id="rId21"/>
    <p:sldId id="269" r:id="rId22"/>
    <p:sldId id="278" r:id="rId23"/>
    <p:sldId id="270" r:id="rId24"/>
    <p:sldId id="279" r:id="rId25"/>
    <p:sldId id="285" r:id="rId26"/>
    <p:sldId id="272" r:id="rId27"/>
    <p:sldId id="281" r:id="rId28"/>
    <p:sldId id="273" r:id="rId29"/>
    <p:sldId id="284" r:id="rId30"/>
  </p:sldIdLst>
  <p:sldSz cx="12192000" cy="6858000"/>
  <p:notesSz cx="6858000" cy="9144000"/>
  <p:defaultTextStyle>
    <a:defPPr>
      <a:defRPr lang="de-DE"/>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F7DB61-0B1E-4157-8F1B-1577B11FE900}" v="671" dt="2026-01-20T15:53:37.159"/>
    <p1510:client id="{D2E72602-E99A-9007-96A7-7EDA98C7628B}" v="71" dt="2026-01-20T15:52:17.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3EC07-F3D2-43BC-8254-1ACAF5A2B5EA}" type="datetimeFigureOut">
              <a:t>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E0CD3-3FE6-4A3B-B468-6AE0506DC406}" type="slidenum">
              <a:t>‹#›</a:t>
            </a:fld>
            <a:endParaRPr lang="en-US"/>
          </a:p>
        </p:txBody>
      </p:sp>
    </p:spTree>
    <p:extLst>
      <p:ext uri="{BB962C8B-B14F-4D97-AF65-F5344CB8AC3E}">
        <p14:creationId xmlns:p14="http://schemas.microsoft.com/office/powerpoint/2010/main" val="42023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project, we are working on a custom subset of ImageNet-1K containing 10 classes.</a:t>
            </a:r>
            <a:br>
              <a:rPr lang="en-US">
                <a:cs typeface="+mn-lt"/>
              </a:rPr>
            </a:br>
            <a:r>
              <a:rPr lang="en-US"/>
              <a:t>Our goal is to train, evaluate, and compare deep-learning models like MobileNetV2 and ResNet50.</a:t>
            </a:r>
          </a:p>
        </p:txBody>
      </p:sp>
      <p:sp>
        <p:nvSpPr>
          <p:cNvPr id="4" name="Slide Number Placeholder 3"/>
          <p:cNvSpPr>
            <a:spLocks noGrp="1"/>
          </p:cNvSpPr>
          <p:nvPr>
            <p:ph type="sldNum" sz="quarter" idx="5"/>
          </p:nvPr>
        </p:nvSpPr>
        <p:spPr/>
        <p:txBody>
          <a:bodyPr/>
          <a:lstStyle/>
          <a:p>
            <a:fld id="{B7CE0CD3-3FE6-4A3B-B468-6AE0506DC406}" type="slidenum">
              <a:t>1</a:t>
            </a:fld>
            <a:endParaRPr lang="en-US"/>
          </a:p>
        </p:txBody>
      </p:sp>
    </p:spTree>
    <p:extLst>
      <p:ext uri="{BB962C8B-B14F-4D97-AF65-F5344CB8AC3E}">
        <p14:creationId xmlns:p14="http://schemas.microsoft.com/office/powerpoint/2010/main" val="1508716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extracting features from MobileNetV2, we performed PCA to project them into 2D.</a:t>
            </a:r>
            <a:br>
              <a:rPr lang="en-US"/>
            </a:br>
            <a:br>
              <a:rPr lang="en-US"/>
            </a:br>
            <a:r>
              <a:rPr lang="en-US"/>
              <a:t>A technique that simplifies complex data by reducing its dimensions (size) while keeping the most important patterns.</a:t>
            </a:r>
            <a:br>
              <a:rPr lang="en-US"/>
            </a:br>
            <a:br>
              <a:rPr lang="en-US">
                <a:cs typeface="+mn-lt"/>
              </a:rPr>
            </a:br>
            <a:r>
              <a:rPr lang="en-US"/>
              <a:t>This lets us visually inspect how well different classes separate in feature space.</a:t>
            </a:r>
            <a:br>
              <a:rPr lang="en-US">
                <a:cs typeface="+mn-lt"/>
              </a:rPr>
            </a:br>
            <a:r>
              <a:rPr lang="en-US"/>
              <a:t>Good separation indicates stronger model learning.</a:t>
            </a:r>
          </a:p>
        </p:txBody>
      </p:sp>
      <p:sp>
        <p:nvSpPr>
          <p:cNvPr id="4" name="Slide Number Placeholder 3"/>
          <p:cNvSpPr>
            <a:spLocks noGrp="1"/>
          </p:cNvSpPr>
          <p:nvPr>
            <p:ph type="sldNum" sz="quarter" idx="5"/>
          </p:nvPr>
        </p:nvSpPr>
        <p:spPr/>
        <p:txBody>
          <a:bodyPr/>
          <a:lstStyle/>
          <a:p>
            <a:fld id="{B7CE0CD3-3FE6-4A3B-B468-6AE0506DC406}" type="slidenum">
              <a:rPr lang="en-US"/>
              <a:t>10</a:t>
            </a:fld>
            <a:endParaRPr lang="en-US"/>
          </a:p>
        </p:txBody>
      </p:sp>
    </p:spTree>
    <p:extLst>
      <p:ext uri="{BB962C8B-B14F-4D97-AF65-F5344CB8AC3E}">
        <p14:creationId xmlns:p14="http://schemas.microsoft.com/office/powerpoint/2010/main" val="221448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trained the model for 10 epochs to observe learning trends.</a:t>
            </a:r>
            <a:br>
              <a:rPr lang="en-US"/>
            </a:br>
            <a:r>
              <a:rPr lang="en-US"/>
              <a:t>EPOCH: One complete cycle where the neural network sees the entire training dataset exactly once.</a:t>
            </a:r>
            <a:br>
              <a:rPr lang="en-US">
                <a:cs typeface="+mn-lt"/>
              </a:rPr>
            </a:br>
            <a:r>
              <a:rPr lang="en-US"/>
              <a:t>The accuracy curve shows how the model improves with each epoch.</a:t>
            </a:r>
            <a:br>
              <a:rPr lang="en-US">
                <a:cs typeface="+mn-lt"/>
              </a:rPr>
            </a:br>
            <a:r>
              <a:rPr lang="en-US"/>
              <a:t>The validation accuracy helps check generalization.</a:t>
            </a:r>
            <a:br>
              <a:rPr lang="en-US">
                <a:cs typeface="+mn-lt"/>
              </a:rPr>
            </a:br>
            <a:br>
              <a:rPr lang="en-US">
                <a:cs typeface="+mn-lt"/>
              </a:rPr>
            </a:br>
            <a:r>
              <a:rPr lang="en-US">
                <a:cs typeface="+mn-lt"/>
              </a:rPr>
              <a:t>As model get validation data which is the data new for model it accuracy decreases and its loss increases</a:t>
            </a:r>
            <a:endParaRPr lang="en-US"/>
          </a:p>
        </p:txBody>
      </p:sp>
      <p:sp>
        <p:nvSpPr>
          <p:cNvPr id="4" name="Slide Number Placeholder 3"/>
          <p:cNvSpPr>
            <a:spLocks noGrp="1"/>
          </p:cNvSpPr>
          <p:nvPr>
            <p:ph type="sldNum" sz="quarter" idx="5"/>
          </p:nvPr>
        </p:nvSpPr>
        <p:spPr/>
        <p:txBody>
          <a:bodyPr/>
          <a:lstStyle/>
          <a:p>
            <a:fld id="{B7CE0CD3-3FE6-4A3B-B468-6AE0506DC406}" type="slidenum">
              <a:rPr lang="en-US"/>
              <a:t>11</a:t>
            </a:fld>
            <a:endParaRPr lang="en-US"/>
          </a:p>
        </p:txBody>
      </p:sp>
    </p:spTree>
    <p:extLst>
      <p:ext uri="{BB962C8B-B14F-4D97-AF65-F5344CB8AC3E}">
        <p14:creationId xmlns:p14="http://schemas.microsoft.com/office/powerpoint/2010/main" val="373431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performed an evaluation on the Custom Dataset provided to us. </a:t>
            </a:r>
            <a:br>
              <a:rPr lang="en-US"/>
            </a:br>
            <a:r>
              <a:rPr lang="en-US"/>
              <a:t>We used our previously trained </a:t>
            </a:r>
            <a:r>
              <a:rPr lang="en-US" err="1"/>
              <a:t>MobileNet</a:t>
            </a:r>
            <a:r>
              <a:rPr lang="en-US"/>
              <a:t> model and tested it on this totally new data.</a:t>
            </a:r>
          </a:p>
          <a:p>
            <a:r>
              <a:rPr lang="en-US"/>
              <a:t>The result was an accuracy of </a:t>
            </a:r>
            <a:r>
              <a:rPr lang="en-US" b="1"/>
              <a:t>41.80%</a:t>
            </a:r>
            <a:r>
              <a:rPr lang="en-US"/>
              <a:t>. </a:t>
            </a:r>
            <a:br>
              <a:rPr lang="en-US"/>
            </a:br>
            <a:r>
              <a:rPr lang="en-US"/>
              <a:t>Since this dataset was completely new to our training model, the accuracy dropped significantly compared to our training results. This proves the data was much harder and different from what the model had learned before.</a:t>
            </a:r>
          </a:p>
          <a:p>
            <a:endParaRPr lang="en-US"/>
          </a:p>
        </p:txBody>
      </p:sp>
      <p:sp>
        <p:nvSpPr>
          <p:cNvPr id="4" name="Slide Number Placeholder 3"/>
          <p:cNvSpPr>
            <a:spLocks noGrp="1"/>
          </p:cNvSpPr>
          <p:nvPr>
            <p:ph type="sldNum" sz="quarter" idx="5"/>
          </p:nvPr>
        </p:nvSpPr>
        <p:spPr/>
        <p:txBody>
          <a:bodyPr/>
          <a:lstStyle/>
          <a:p>
            <a:fld id="{B7CE0CD3-3FE6-4A3B-B468-6AE0506DC406}" type="slidenum">
              <a:rPr lang="en-US" smtClean="0"/>
              <a:t>12</a:t>
            </a:fld>
            <a:endParaRPr lang="en-US"/>
          </a:p>
        </p:txBody>
      </p:sp>
    </p:spTree>
    <p:extLst>
      <p:ext uri="{BB962C8B-B14F-4D97-AF65-F5344CB8AC3E}">
        <p14:creationId xmlns:p14="http://schemas.microsoft.com/office/powerpoint/2010/main" val="3130518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looked deeper using a Confusion Matrix to see exactly where the model failed.</a:t>
            </a:r>
          </a:p>
          <a:p>
            <a:r>
              <a:rPr lang="en-US"/>
              <a:t>We found that the model is very good at identifying objects like the </a:t>
            </a:r>
            <a:r>
              <a:rPr lang="en-US" b="1"/>
              <a:t>Computer Keyboard</a:t>
            </a:r>
            <a:r>
              <a:rPr lang="en-US"/>
              <a:t> or the </a:t>
            </a:r>
            <a:r>
              <a:rPr lang="en-US" b="1"/>
              <a:t>Teapot</a:t>
            </a:r>
            <a:r>
              <a:rPr lang="en-US"/>
              <a:t>.</a:t>
            </a:r>
          </a:p>
          <a:p>
            <a:r>
              <a:rPr lang="en-US"/>
              <a:t>However, it struggles with objects that look very similar. For example, it frequently confuses </a:t>
            </a:r>
            <a:r>
              <a:rPr lang="en-US" b="1"/>
              <a:t>mouse</a:t>
            </a:r>
            <a:r>
              <a:rPr lang="en-US"/>
              <a:t> with toilet issue. </a:t>
            </a:r>
          </a:p>
        </p:txBody>
      </p:sp>
      <p:sp>
        <p:nvSpPr>
          <p:cNvPr id="4" name="Slide Number Placeholder 3"/>
          <p:cNvSpPr>
            <a:spLocks noGrp="1"/>
          </p:cNvSpPr>
          <p:nvPr>
            <p:ph type="sldNum" sz="quarter" idx="5"/>
          </p:nvPr>
        </p:nvSpPr>
        <p:spPr/>
        <p:txBody>
          <a:bodyPr/>
          <a:lstStyle/>
          <a:p>
            <a:fld id="{B7CE0CD3-3FE6-4A3B-B468-6AE0506DC406}" type="slidenum">
              <a:rPr lang="en-US" smtClean="0"/>
              <a:t>13</a:t>
            </a:fld>
            <a:endParaRPr lang="en-US"/>
          </a:p>
        </p:txBody>
      </p:sp>
    </p:spTree>
    <p:extLst>
      <p:ext uri="{BB962C8B-B14F-4D97-AF65-F5344CB8AC3E}">
        <p14:creationId xmlns:p14="http://schemas.microsoft.com/office/powerpoint/2010/main" val="433775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the </a:t>
            </a:r>
            <a:r>
              <a:rPr lang="en-US" b="1"/>
              <a:t>Binder</a:t>
            </a:r>
            <a:r>
              <a:rPr lang="en-US"/>
              <a:t> row. It is frequently confused with </a:t>
            </a:r>
            <a:r>
              <a:rPr lang="en-US" b="1"/>
              <a:t>Notebooks (0.18)</a:t>
            </a:r>
            <a:r>
              <a:rPr lang="en-US"/>
              <a:t> and vice versa (0.16). This makes sense because both are flat, rectangular objects.</a:t>
            </a:r>
          </a:p>
          <a:p>
            <a:endParaRPr lang="en-US"/>
          </a:p>
        </p:txBody>
      </p:sp>
      <p:sp>
        <p:nvSpPr>
          <p:cNvPr id="4" name="Slide Number Placeholder 3"/>
          <p:cNvSpPr>
            <a:spLocks noGrp="1"/>
          </p:cNvSpPr>
          <p:nvPr>
            <p:ph type="sldNum" sz="quarter" idx="5"/>
          </p:nvPr>
        </p:nvSpPr>
        <p:spPr/>
        <p:txBody>
          <a:bodyPr/>
          <a:lstStyle/>
          <a:p>
            <a:fld id="{B7CE0CD3-3FE6-4A3B-B468-6AE0506DC406}" type="slidenum">
              <a:rPr lang="en-US" smtClean="0"/>
              <a:t>14</a:t>
            </a:fld>
            <a:endParaRPr lang="en-US"/>
          </a:p>
        </p:txBody>
      </p:sp>
    </p:spTree>
    <p:extLst>
      <p:ext uri="{BB962C8B-B14F-4D97-AF65-F5344CB8AC3E}">
        <p14:creationId xmlns:p14="http://schemas.microsoft.com/office/powerpoint/2010/main" val="2934482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is 'spamming' the Toilet Tissue prediction. Because it predicts it so often, it catches the real ones (High Recall) but also generates massive false positives (Low Precision).</a:t>
            </a:r>
          </a:p>
          <a:p>
            <a:r>
              <a:rPr lang="en-US"/>
              <a:t>"</a:t>
            </a:r>
            <a:r>
              <a:rPr lang="en-US" b="1"/>
              <a:t>General Performance:</a:t>
            </a:r>
            <a:r>
              <a:rPr lang="en-US"/>
              <a:t> Most other classes show a balanced but mediocre F1-score (Green bars around 0.40), consistent with our overall 41% accuracy on this difficult dataset."</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B7CE0CD3-3FE6-4A3B-B468-6AE0506DC406}" type="slidenum">
              <a:rPr lang="en-US" smtClean="0"/>
              <a:t>15</a:t>
            </a:fld>
            <a:endParaRPr lang="en-US"/>
          </a:p>
        </p:txBody>
      </p:sp>
    </p:spTree>
    <p:extLst>
      <p:ext uri="{BB962C8B-B14F-4D97-AF65-F5344CB8AC3E}">
        <p14:creationId xmlns:p14="http://schemas.microsoft.com/office/powerpoint/2010/main" val="74084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asked: 'Does the model know when it is confused?'</a:t>
            </a:r>
          </a:p>
          <a:p>
            <a:r>
              <a:rPr lang="en-US"/>
              <a:t>To answer this, we plotted the Calibration Curve. The </a:t>
            </a:r>
            <a:r>
              <a:rPr lang="en-US" b="1"/>
              <a:t>Orange line</a:t>
            </a:r>
            <a:r>
              <a:rPr lang="en-US"/>
              <a:t> represents a perfect model—if it says it is 80% sure, it should be correct 80% of the time.</a:t>
            </a:r>
          </a:p>
          <a:p>
            <a:r>
              <a:rPr lang="en-US"/>
              <a:t>But looking at the </a:t>
            </a:r>
            <a:r>
              <a:rPr lang="en-US" b="1"/>
              <a:t>Blue line</a:t>
            </a:r>
            <a:r>
              <a:rPr lang="en-US"/>
              <a:t>, we see it falls far below the ideal. This indicates our model is </a:t>
            </a:r>
            <a:r>
              <a:rPr lang="en-US" b="1"/>
              <a:t>Overconfident</a:t>
            </a:r>
            <a:r>
              <a:rPr lang="en-US"/>
              <a:t>. For example, look at the far right: when the model claims to be </a:t>
            </a:r>
            <a:r>
              <a:rPr lang="en-US" b="1"/>
              <a:t>100% confident</a:t>
            </a:r>
            <a:r>
              <a:rPr lang="en-US"/>
              <a:t>, it is actually correct only about </a:t>
            </a:r>
            <a:r>
              <a:rPr lang="en-US" b="1"/>
              <a:t>55%</a:t>
            </a:r>
            <a:r>
              <a:rPr lang="en-US"/>
              <a:t> of the time. This is a critical risk, as the model claims certainty even when it is wrong</a:t>
            </a:r>
          </a:p>
          <a:p>
            <a:endParaRPr lang="en-US"/>
          </a:p>
          <a:p>
            <a:endParaRPr lang="en-US"/>
          </a:p>
        </p:txBody>
      </p:sp>
      <p:sp>
        <p:nvSpPr>
          <p:cNvPr id="4" name="Slide Number Placeholder 3"/>
          <p:cNvSpPr>
            <a:spLocks noGrp="1"/>
          </p:cNvSpPr>
          <p:nvPr>
            <p:ph type="sldNum" sz="quarter" idx="5"/>
          </p:nvPr>
        </p:nvSpPr>
        <p:spPr/>
        <p:txBody>
          <a:bodyPr/>
          <a:lstStyle/>
          <a:p>
            <a:fld id="{B7CE0CD3-3FE6-4A3B-B468-6AE0506DC406}" type="slidenum">
              <a:rPr lang="en-US" smtClean="0"/>
              <a:t>16</a:t>
            </a:fld>
            <a:endParaRPr lang="en-US"/>
          </a:p>
        </p:txBody>
      </p:sp>
    </p:spTree>
    <p:extLst>
      <p:ext uri="{BB962C8B-B14F-4D97-AF65-F5344CB8AC3E}">
        <p14:creationId xmlns:p14="http://schemas.microsoft.com/office/powerpoint/2010/main" val="3692139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compared the best and worst </a:t>
            </a:r>
            <a:r>
              <a:rPr lang="en-US" err="1"/>
              <a:t>predictions.In</a:t>
            </a:r>
            <a:r>
              <a:rPr lang="en-US"/>
              <a:t> the top row, the 'Easiest' images are correctly identified with high confidence. The model easily recognizes distinct shapes like the grid of a keyboard or the handle of a </a:t>
            </a:r>
            <a:r>
              <a:rPr lang="en-US" err="1"/>
              <a:t>mug.But</a:t>
            </a:r>
            <a:r>
              <a:rPr lang="en-US"/>
              <a:t> the bottom row reveals a major failure. Look at the predictions: the model thinks the Binder, the Mug, and the Mouse are all 'Toilet Tissue', and it is 100% sure about it! This shows that on this new dataset, the model is completely broken for certain objects and just guesses 'Toilet Tissue' whenever it is confused."</a:t>
            </a:r>
          </a:p>
        </p:txBody>
      </p:sp>
      <p:sp>
        <p:nvSpPr>
          <p:cNvPr id="4" name="Slide Number Placeholder 3"/>
          <p:cNvSpPr>
            <a:spLocks noGrp="1"/>
          </p:cNvSpPr>
          <p:nvPr>
            <p:ph type="sldNum" sz="quarter" idx="5"/>
          </p:nvPr>
        </p:nvSpPr>
        <p:spPr/>
        <p:txBody>
          <a:bodyPr/>
          <a:lstStyle/>
          <a:p>
            <a:fld id="{B7CE0CD3-3FE6-4A3B-B468-6AE0506DC406}" type="slidenum">
              <a:rPr lang="en-US" smtClean="0"/>
              <a:t>17</a:t>
            </a:fld>
            <a:endParaRPr lang="en-US"/>
          </a:p>
        </p:txBody>
      </p:sp>
    </p:spTree>
    <p:extLst>
      <p:ext uri="{BB962C8B-B14F-4D97-AF65-F5344CB8AC3E}">
        <p14:creationId xmlns:p14="http://schemas.microsoft.com/office/powerpoint/2010/main" val="414689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were shocked by the low 41% accuracy, so we used Grad-CAM to investigate why the model was failing. We wanted to see exactly where the model was </a:t>
            </a:r>
            <a:r>
              <a:rPr lang="en-US" err="1"/>
              <a:t>looking.The</a:t>
            </a:r>
            <a:r>
              <a:rPr lang="en-US"/>
              <a:t> heatmaps gave us the answer. In successful cases, the model looks at the object. But in failure cases—like the keyboard in the woods or the binder on the grille—the heatmap shows the model is distracted by the background textures. It isn't just seeing the object; it's getting confused by the environment."</a:t>
            </a:r>
          </a:p>
        </p:txBody>
      </p:sp>
      <p:sp>
        <p:nvSpPr>
          <p:cNvPr id="4" name="Slide Number Placeholder 3"/>
          <p:cNvSpPr>
            <a:spLocks noGrp="1"/>
          </p:cNvSpPr>
          <p:nvPr>
            <p:ph type="sldNum" sz="quarter" idx="5"/>
          </p:nvPr>
        </p:nvSpPr>
        <p:spPr/>
        <p:txBody>
          <a:bodyPr/>
          <a:lstStyle/>
          <a:p>
            <a:fld id="{B7CE0CD3-3FE6-4A3B-B468-6AE0506DC406}" type="slidenum">
              <a:rPr lang="en-US" smtClean="0"/>
              <a:t>19</a:t>
            </a:fld>
            <a:endParaRPr lang="en-US"/>
          </a:p>
        </p:txBody>
      </p:sp>
    </p:spTree>
    <p:extLst>
      <p:ext uri="{BB962C8B-B14F-4D97-AF65-F5344CB8AC3E}">
        <p14:creationId xmlns:p14="http://schemas.microsoft.com/office/powerpoint/2010/main" val="3048195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 summarizes our main finding. The Orange line shows our validation accuracy during training, which was high—around 84%.</a:t>
            </a:r>
          </a:p>
          <a:p>
            <a:r>
              <a:rPr lang="en-US"/>
              <a:t>But the Red dashed line at the bottom is our Custom Test accuracy—only 41.8%. This massive gap visually proves that our model overfitted to the 'easy' training data and failed to generalize to the 'hard' real-world data provided by the professor."</a:t>
            </a:r>
          </a:p>
          <a:p>
            <a:endParaRPr lang="en-US"/>
          </a:p>
        </p:txBody>
      </p:sp>
      <p:sp>
        <p:nvSpPr>
          <p:cNvPr id="4" name="Slide Number Placeholder 3"/>
          <p:cNvSpPr>
            <a:spLocks noGrp="1"/>
          </p:cNvSpPr>
          <p:nvPr>
            <p:ph type="sldNum" sz="quarter" idx="5"/>
          </p:nvPr>
        </p:nvSpPr>
        <p:spPr/>
        <p:txBody>
          <a:bodyPr/>
          <a:lstStyle/>
          <a:p>
            <a:fld id="{B7CE0CD3-3FE6-4A3B-B468-6AE0506DC406}" type="slidenum">
              <a:rPr lang="en-US" smtClean="0"/>
              <a:t>21</a:t>
            </a:fld>
            <a:endParaRPr lang="en-US"/>
          </a:p>
        </p:txBody>
      </p:sp>
    </p:spTree>
    <p:extLst>
      <p:ext uri="{BB962C8B-B14F-4D97-AF65-F5344CB8AC3E}">
        <p14:creationId xmlns:p14="http://schemas.microsoft.com/office/powerpoint/2010/main" val="128329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motivation for this project was to learn the complete lifecycle of a Machine Learning model. </a:t>
            </a:r>
            <a:br>
              <a:rPr lang="en-US"/>
            </a:br>
            <a:r>
              <a:rPr lang="en-US"/>
              <a:t>We wanted to move beyond theory and use a classifier using the ImageNet subset.</a:t>
            </a:r>
          </a:p>
          <a:p>
            <a:r>
              <a:rPr lang="en-US"/>
              <a:t>Our main focus was answering two key questions: First, for a small dataset like ours, is a complex model like </a:t>
            </a:r>
            <a:r>
              <a:rPr lang="en-US" b="1"/>
              <a:t>ResNet50</a:t>
            </a:r>
            <a:r>
              <a:rPr lang="en-US"/>
              <a:t> actually better, or is a lightweight model like </a:t>
            </a:r>
            <a:r>
              <a:rPr lang="en-US" b="1"/>
              <a:t>MobileNetV2</a:t>
            </a:r>
            <a:r>
              <a:rPr lang="en-US"/>
              <a:t> superior?</a:t>
            </a:r>
          </a:p>
          <a:p>
            <a:r>
              <a:rPr lang="en-US"/>
              <a:t>Second, we wanted to perform a 'Reality Check'. We investigated why models often perform well in training but fail on real-world data.</a:t>
            </a:r>
          </a:p>
          <a:p>
            <a:r>
              <a:rPr lang="en-US"/>
              <a:t>To solve these problems, we used </a:t>
            </a:r>
            <a:r>
              <a:rPr lang="en-US" b="1"/>
              <a:t>Transfer Learning</a:t>
            </a:r>
            <a:r>
              <a:rPr lang="en-US"/>
              <a:t> to improve performance and </a:t>
            </a:r>
            <a:r>
              <a:rPr lang="en-US" b="1"/>
              <a:t>Grad-CAM</a:t>
            </a:r>
            <a:r>
              <a:rPr lang="en-US"/>
              <a:t> to debug exactly what the model was seeing.</a:t>
            </a:r>
          </a:p>
          <a:p>
            <a:endParaRPr lang="en-US"/>
          </a:p>
        </p:txBody>
      </p:sp>
      <p:sp>
        <p:nvSpPr>
          <p:cNvPr id="4" name="Slide Number Placeholder 3"/>
          <p:cNvSpPr>
            <a:spLocks noGrp="1"/>
          </p:cNvSpPr>
          <p:nvPr>
            <p:ph type="sldNum" sz="quarter" idx="5"/>
          </p:nvPr>
        </p:nvSpPr>
        <p:spPr/>
        <p:txBody>
          <a:bodyPr/>
          <a:lstStyle/>
          <a:p>
            <a:fld id="{B7CE0CD3-3FE6-4A3B-B468-6AE0506DC406}" type="slidenum">
              <a:rPr lang="en-US" smtClean="0"/>
              <a:t>2</a:t>
            </a:fld>
            <a:endParaRPr lang="en-US"/>
          </a:p>
        </p:txBody>
      </p:sp>
    </p:spTree>
    <p:extLst>
      <p:ext uri="{BB962C8B-B14F-4D97-AF65-F5344CB8AC3E}">
        <p14:creationId xmlns:p14="http://schemas.microsoft.com/office/powerpoint/2010/main" val="1776371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The goal of this experiment was to evaluate whether a larger model could improve validation accuracy.</a:t>
            </a:r>
          </a:p>
          <a:p>
            <a:pPr marL="171450" indent="-171450">
              <a:buFont typeface="Arial"/>
              <a:buChar char="•"/>
            </a:pPr>
            <a:r>
              <a:rPr lang="en-US"/>
              <a:t>MobileNetV2 shows stable performance, but its accuracy remains capped around 84–85%.</a:t>
            </a:r>
          </a:p>
          <a:p>
            <a:pPr marL="171450" indent="-171450">
              <a:buFont typeface="Arial"/>
              <a:buChar char="•"/>
            </a:pPr>
            <a:r>
              <a:rPr lang="en-US"/>
              <a:t>ResNet50 consistently achieves higher validation accuracy, reaching close to 88%.</a:t>
            </a:r>
            <a:endParaRPr lang="en-US">
              <a:ea typeface="Calibri"/>
              <a:cs typeface="Calibri"/>
            </a:endParaRPr>
          </a:p>
          <a:p>
            <a:pPr marL="171450" indent="-171450">
              <a:buFont typeface="Arial"/>
              <a:buChar char="•"/>
            </a:pPr>
            <a:r>
              <a:rPr lang="en-US"/>
              <a:t>Although ResNet50 shows a brief dip mid-training, it quickly recovers, indicating stable optimization.</a:t>
            </a:r>
            <a:endParaRPr lang="en-US">
              <a:ea typeface="Calibri"/>
              <a:cs typeface="Calibri"/>
            </a:endParaRPr>
          </a:p>
          <a:p>
            <a:pPr marL="171450" indent="-171450">
              <a:buFont typeface="Arial"/>
              <a:buChar char="•"/>
            </a:pPr>
            <a:r>
              <a:rPr lang="en-US"/>
              <a:t>There is no evidence of overfitting or failed convergence in the observed epochs.</a:t>
            </a:r>
            <a:endParaRPr lang="en-US">
              <a:ea typeface="Calibri"/>
              <a:cs typeface="Calibri"/>
            </a:endParaRPr>
          </a:p>
          <a:p>
            <a:pPr marL="171450" indent="-171450">
              <a:buFont typeface="Arial"/>
              <a:buChar char="•"/>
            </a:pPr>
            <a:r>
              <a:rPr lang="en-US"/>
              <a:t>The results suggest that the dataset is sufficiently complex to benefit from a higher-capacity model.</a:t>
            </a:r>
            <a:endParaRPr lang="en-US">
              <a:ea typeface="Calibri"/>
              <a:cs typeface="Calibri"/>
            </a:endParaRPr>
          </a:p>
          <a:p>
            <a:pPr marL="171450" indent="-171450">
              <a:buFont typeface="Arial"/>
              <a:buChar char="•"/>
            </a:pPr>
            <a:r>
              <a:rPr lang="en-US"/>
              <a:t>Based on this comparison, ResNet50 was selected as the primary model, with MobileNetV2 retained for efficiency-focused scenarios.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7CE0CD3-3FE6-4A3B-B468-6AE0506DC406}" type="slidenum">
              <a:rPr lang="en-US" smtClean="0"/>
              <a:t>24</a:t>
            </a:fld>
            <a:endParaRPr lang="en-US"/>
          </a:p>
        </p:txBody>
      </p:sp>
    </p:spTree>
    <p:extLst>
      <p:ext uri="{BB962C8B-B14F-4D97-AF65-F5344CB8AC3E}">
        <p14:creationId xmlns:p14="http://schemas.microsoft.com/office/powerpoint/2010/main" val="21978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B7CE0CD3-3FE6-4A3B-B468-6AE0506DC406}" type="slidenum">
              <a:rPr lang="en-US" smtClean="0"/>
              <a:t>25</a:t>
            </a:fld>
            <a:endParaRPr lang="en-US"/>
          </a:p>
        </p:txBody>
      </p:sp>
    </p:spTree>
    <p:extLst>
      <p:ext uri="{BB962C8B-B14F-4D97-AF65-F5344CB8AC3E}">
        <p14:creationId xmlns:p14="http://schemas.microsoft.com/office/powerpoint/2010/main" val="2402032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CE0CD3-3FE6-4A3B-B468-6AE0506DC406}" type="slidenum">
              <a:rPr lang="en-US" smtClean="0"/>
              <a:t>26</a:t>
            </a:fld>
            <a:endParaRPr lang="en-US"/>
          </a:p>
        </p:txBody>
      </p:sp>
    </p:spTree>
    <p:extLst>
      <p:ext uri="{BB962C8B-B14F-4D97-AF65-F5344CB8AC3E}">
        <p14:creationId xmlns:p14="http://schemas.microsoft.com/office/powerpoint/2010/main" val="1447042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placed our dataset ZIP on Google Drive.</a:t>
            </a:r>
            <a:br>
              <a:rPr lang="en-US"/>
            </a:br>
            <a:br>
              <a:rPr lang="en-US">
                <a:cs typeface="+mn-lt"/>
              </a:rPr>
            </a:br>
            <a:r>
              <a:rPr lang="en-US">
                <a:cs typeface="+mn-lt"/>
              </a:rPr>
              <a:t>Google </a:t>
            </a:r>
            <a:r>
              <a:rPr lang="en-US" err="1"/>
              <a:t>Colab</a:t>
            </a:r>
            <a:r>
              <a:rPr lang="en-US"/>
              <a:t> mounts Drive, and we unzip the dataset into the local runtime for faster training speed.</a:t>
            </a:r>
            <a:br>
              <a:rPr lang="en-US">
                <a:cs typeface="+mn-lt"/>
              </a:rPr>
            </a:br>
            <a:r>
              <a:rPr lang="en-US">
                <a:cs typeface="+mn-lt"/>
              </a:rPr>
              <a:t>Google </a:t>
            </a:r>
            <a:r>
              <a:rPr lang="en-US" err="1"/>
              <a:t>Colab</a:t>
            </a:r>
            <a:r>
              <a:rPr lang="en-US"/>
              <a:t> runtime storage is temporary, but the ZIP remains safe in Drive.</a:t>
            </a:r>
            <a:r>
              <a:rPr lang="en-US">
                <a:cs typeface="+mn-lt"/>
              </a:rPr>
              <a:t> </a:t>
            </a:r>
            <a:br>
              <a:rPr lang="en-US">
                <a:cs typeface="+mn-lt"/>
              </a:rPr>
            </a:br>
            <a:br>
              <a:rPr lang="en-US">
                <a:cs typeface="+mn-lt"/>
              </a:rPr>
            </a:br>
            <a:r>
              <a:rPr lang="en-US">
                <a:cs typeface="+mn-lt"/>
              </a:rPr>
              <a:t>Google </a:t>
            </a:r>
            <a:r>
              <a:rPr lang="en-US" err="1"/>
              <a:t>Colab</a:t>
            </a:r>
            <a:r>
              <a:rPr lang="en-US"/>
              <a:t> : A free, cloud-based platform provided by Google that lets you write and execute Python code through your browser, with free access to powerful GPUs</a:t>
            </a:r>
          </a:p>
        </p:txBody>
      </p:sp>
      <p:sp>
        <p:nvSpPr>
          <p:cNvPr id="4" name="Slide Number Placeholder 3"/>
          <p:cNvSpPr>
            <a:spLocks noGrp="1"/>
          </p:cNvSpPr>
          <p:nvPr>
            <p:ph type="sldNum" sz="quarter" idx="5"/>
          </p:nvPr>
        </p:nvSpPr>
        <p:spPr/>
        <p:txBody>
          <a:bodyPr/>
          <a:lstStyle/>
          <a:p>
            <a:fld id="{B7CE0CD3-3FE6-4A3B-B468-6AE0506DC406}" type="slidenum">
              <a:t>3</a:t>
            </a:fld>
            <a:endParaRPr lang="en-US"/>
          </a:p>
        </p:txBody>
      </p:sp>
    </p:spTree>
    <p:extLst>
      <p:ext uri="{BB962C8B-B14F-4D97-AF65-F5344CB8AC3E}">
        <p14:creationId xmlns:p14="http://schemas.microsoft.com/office/powerpoint/2010/main" val="258718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first explored the dataset structure to ensure it's compatible for training.</a:t>
            </a:r>
            <a:br>
              <a:rPr lang="en-US">
                <a:cs typeface="+mn-lt"/>
              </a:rPr>
            </a:br>
            <a:r>
              <a:rPr lang="en-US"/>
              <a:t>Each class has its own folder for both train and test sets.</a:t>
            </a:r>
          </a:p>
          <a:p>
            <a:r>
              <a:rPr lang="en-US"/>
              <a:t>We checked the exact number of images in train and test folders.</a:t>
            </a:r>
            <a:br>
              <a:rPr lang="en-US"/>
            </a:br>
            <a:r>
              <a:rPr lang="en-US"/>
              <a:t>Having a reasonable test size ensures reliable performance evaluation and prevents overfitting to the train set.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B7CE0CD3-3FE6-4A3B-B468-6AE0506DC406}" type="slidenum">
              <a:rPr lang="en-US"/>
              <a:t>4</a:t>
            </a:fld>
            <a:endParaRPr lang="en-US"/>
          </a:p>
        </p:txBody>
      </p:sp>
    </p:spTree>
    <p:extLst>
      <p:ext uri="{BB962C8B-B14F-4D97-AF65-F5344CB8AC3E}">
        <p14:creationId xmlns:p14="http://schemas.microsoft.com/office/powerpoint/2010/main" val="417435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ensure training quality, we verified whether each class has a balanced number of images.</a:t>
            </a:r>
            <a:br>
              <a:rPr lang="en-US"/>
            </a:br>
            <a:r>
              <a:rPr lang="en-US"/>
              <a:t>This helps detect dataset imbalance.</a:t>
            </a:r>
            <a:br>
              <a:rPr lang="en-US"/>
            </a:br>
            <a:r>
              <a:rPr lang="en-US"/>
              <a:t>If one class has far fewer images, the model may learn biased features.</a:t>
            </a:r>
            <a:br>
              <a:rPr lang="en-US"/>
            </a:br>
            <a:r>
              <a:rPr lang="en-US"/>
              <a:t>For now, most classes appear fairly balanced.</a:t>
            </a:r>
          </a:p>
        </p:txBody>
      </p:sp>
      <p:sp>
        <p:nvSpPr>
          <p:cNvPr id="4" name="Slide Number Placeholder 3"/>
          <p:cNvSpPr>
            <a:spLocks noGrp="1"/>
          </p:cNvSpPr>
          <p:nvPr>
            <p:ph type="sldNum" sz="quarter" idx="5"/>
          </p:nvPr>
        </p:nvSpPr>
        <p:spPr/>
        <p:txBody>
          <a:bodyPr/>
          <a:lstStyle/>
          <a:p>
            <a:fld id="{B7CE0CD3-3FE6-4A3B-B468-6AE0506DC406}" type="slidenum">
              <a:rPr lang="en-US"/>
              <a:t>5</a:t>
            </a:fld>
            <a:endParaRPr lang="en-US"/>
          </a:p>
        </p:txBody>
      </p:sp>
    </p:spTree>
    <p:extLst>
      <p:ext uri="{BB962C8B-B14F-4D97-AF65-F5344CB8AC3E}">
        <p14:creationId xmlns:p14="http://schemas.microsoft.com/office/powerpoint/2010/main" val="213961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explored Augmentation Techniques</a:t>
            </a:r>
            <a:br>
              <a:rPr lang="en-US"/>
            </a:br>
            <a:r>
              <a:rPr lang="en-US"/>
              <a:t>Augmentation artificially increases dataset size and prevents overfitting.</a:t>
            </a:r>
            <a:br>
              <a:rPr lang="en-US">
                <a:cs typeface="+mn-lt"/>
              </a:rPr>
            </a:br>
            <a:r>
              <a:rPr lang="en-US"/>
              <a:t>We previewed augmented images to understand how the model will see transformed data.</a:t>
            </a:r>
            <a:br>
              <a:rPr lang="en-US">
                <a:cs typeface="+mn-lt"/>
              </a:rPr>
            </a:br>
            <a:r>
              <a:rPr lang="en-US"/>
              <a:t>This is crucial for improving accuracy in small datasets.</a:t>
            </a:r>
          </a:p>
        </p:txBody>
      </p:sp>
      <p:sp>
        <p:nvSpPr>
          <p:cNvPr id="4" name="Slide Number Placeholder 3"/>
          <p:cNvSpPr>
            <a:spLocks noGrp="1"/>
          </p:cNvSpPr>
          <p:nvPr>
            <p:ph type="sldNum" sz="quarter" idx="5"/>
          </p:nvPr>
        </p:nvSpPr>
        <p:spPr/>
        <p:txBody>
          <a:bodyPr/>
          <a:lstStyle/>
          <a:p>
            <a:fld id="{B7CE0CD3-3FE6-4A3B-B468-6AE0506DC406}" type="slidenum">
              <a:rPr lang="en-US"/>
              <a:t>6</a:t>
            </a:fld>
            <a:endParaRPr lang="en-US"/>
          </a:p>
        </p:txBody>
      </p:sp>
    </p:spTree>
    <p:extLst>
      <p:ext uri="{BB962C8B-B14F-4D97-AF65-F5344CB8AC3E}">
        <p14:creationId xmlns:p14="http://schemas.microsoft.com/office/powerpoint/2010/main" val="4023693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a:t>
            </a:r>
            <a:r>
              <a:rPr lang="en-US" err="1"/>
              <a:t>ImageDataGenerator</a:t>
            </a:r>
            <a:r>
              <a:rPr lang="en-US"/>
              <a:t> to load images from folders.</a:t>
            </a:r>
            <a:br>
              <a:rPr lang="en-US">
                <a:cs typeface="+mn-lt"/>
              </a:rPr>
            </a:br>
            <a:r>
              <a:rPr lang="en-US"/>
              <a:t>This avoids memory issues and enables real-time preprocessing and augmentations.</a:t>
            </a:r>
            <a:br>
              <a:rPr lang="en-US">
                <a:cs typeface="+mn-lt"/>
              </a:rPr>
            </a:br>
            <a:r>
              <a:rPr lang="en-US"/>
              <a:t>It’s the standard approach for image classification tasks in TensorFlow/</a:t>
            </a:r>
            <a:r>
              <a:rPr lang="en-US" err="1"/>
              <a:t>Keras</a:t>
            </a:r>
            <a:r>
              <a:rPr lang="en-US"/>
              <a:t>.</a:t>
            </a:r>
          </a:p>
        </p:txBody>
      </p:sp>
      <p:sp>
        <p:nvSpPr>
          <p:cNvPr id="4" name="Slide Number Placeholder 3"/>
          <p:cNvSpPr>
            <a:spLocks noGrp="1"/>
          </p:cNvSpPr>
          <p:nvPr>
            <p:ph type="sldNum" sz="quarter" idx="5"/>
          </p:nvPr>
        </p:nvSpPr>
        <p:spPr/>
        <p:txBody>
          <a:bodyPr/>
          <a:lstStyle/>
          <a:p>
            <a:fld id="{B7CE0CD3-3FE6-4A3B-B468-6AE0506DC406}" type="slidenum">
              <a:rPr lang="en-US"/>
              <a:t>7</a:t>
            </a:fld>
            <a:endParaRPr lang="en-US"/>
          </a:p>
        </p:txBody>
      </p:sp>
    </p:spTree>
    <p:extLst>
      <p:ext uri="{BB962C8B-B14F-4D97-AF65-F5344CB8AC3E}">
        <p14:creationId xmlns:p14="http://schemas.microsoft.com/office/powerpoint/2010/main" val="306346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D981A-4B9E-2FBC-E83B-95C9947BA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9903A-6BE6-7DBF-406B-AFECECB2C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0C651-902B-9A39-BEF2-08940C5306F0}"/>
              </a:ext>
            </a:extLst>
          </p:cNvPr>
          <p:cNvSpPr>
            <a:spLocks noGrp="1"/>
          </p:cNvSpPr>
          <p:nvPr>
            <p:ph type="body" idx="1"/>
          </p:nvPr>
        </p:nvSpPr>
        <p:spPr/>
        <p:txBody>
          <a:bodyPr/>
          <a:lstStyle/>
          <a:p>
            <a:r>
              <a:rPr lang="en-US"/>
              <a:t>For this project, we selected two distinct models to compare.</a:t>
            </a:r>
          </a:p>
          <a:p>
            <a:r>
              <a:rPr lang="en-US"/>
              <a:t>First, we chose </a:t>
            </a:r>
            <a:r>
              <a:rPr lang="en-US" b="1"/>
              <a:t>MobileNetV2</a:t>
            </a:r>
            <a:r>
              <a:rPr lang="en-US"/>
              <a:t>. This is a lightweight model designed to be very fast and efficient, which is great for devices with limited power.</a:t>
            </a:r>
          </a:p>
          <a:p>
            <a:r>
              <a:rPr lang="en-US"/>
              <a:t>Second, we chose </a:t>
            </a:r>
            <a:r>
              <a:rPr lang="en-US" b="1"/>
              <a:t>ResNet50</a:t>
            </a:r>
            <a:r>
              <a:rPr lang="en-US"/>
              <a:t>. This is a much larger and deeper network used for learning complex features. Our goal was to see if the simpler model or the complex model would perform better on our specific dataset."</a:t>
            </a:r>
          </a:p>
        </p:txBody>
      </p:sp>
      <p:sp>
        <p:nvSpPr>
          <p:cNvPr id="4" name="Slide Number Placeholder 3">
            <a:extLst>
              <a:ext uri="{FF2B5EF4-FFF2-40B4-BE49-F238E27FC236}">
                <a16:creationId xmlns:a16="http://schemas.microsoft.com/office/drawing/2014/main" id="{9A45F608-FA49-662C-A986-4B3E1195B7E1}"/>
              </a:ext>
            </a:extLst>
          </p:cNvPr>
          <p:cNvSpPr>
            <a:spLocks noGrp="1"/>
          </p:cNvSpPr>
          <p:nvPr>
            <p:ph type="sldNum" sz="quarter" idx="5"/>
          </p:nvPr>
        </p:nvSpPr>
        <p:spPr/>
        <p:txBody>
          <a:bodyPr/>
          <a:lstStyle/>
          <a:p>
            <a:fld id="{B7CE0CD3-3FE6-4A3B-B468-6AE0506DC406}" type="slidenum">
              <a:rPr lang="en-US"/>
              <a:t>8</a:t>
            </a:fld>
            <a:endParaRPr lang="en-US"/>
          </a:p>
        </p:txBody>
      </p:sp>
    </p:spTree>
    <p:extLst>
      <p:ext uri="{BB962C8B-B14F-4D97-AF65-F5344CB8AC3E}">
        <p14:creationId xmlns:p14="http://schemas.microsoft.com/office/powerpoint/2010/main" val="63947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model for this project is </a:t>
            </a:r>
            <a:r>
              <a:rPr lang="en-US" b="1"/>
              <a:t>MobileNetV2</a:t>
            </a:r>
            <a:r>
              <a:rPr lang="en-US"/>
              <a:t>. We chose it for three specific reasons.</a:t>
            </a:r>
          </a:p>
          <a:p>
            <a:r>
              <a:rPr lang="en-US"/>
              <a:t>First, it is </a:t>
            </a:r>
            <a:r>
              <a:rPr lang="en-US" b="1"/>
              <a:t>pre-trained</a:t>
            </a:r>
            <a:r>
              <a:rPr lang="en-US"/>
              <a:t> on ImageNet, which means it already knows how to recognize basic shapes and patterns.</a:t>
            </a:r>
          </a:p>
          <a:p>
            <a:r>
              <a:rPr lang="en-US"/>
              <a:t>Second, it is </a:t>
            </a:r>
            <a:r>
              <a:rPr lang="en-US" b="1"/>
              <a:t>lightweight</a:t>
            </a:r>
            <a:r>
              <a:rPr lang="en-US"/>
              <a:t>.</a:t>
            </a:r>
            <a:br>
              <a:rPr lang="en-US"/>
            </a:br>
            <a:r>
              <a:rPr lang="en-US"/>
              <a:t>.</a:t>
            </a:r>
          </a:p>
          <a:p>
            <a:r>
              <a:rPr lang="en-US"/>
              <a:t>Third, it is known to provide </a:t>
            </a:r>
            <a:r>
              <a:rPr lang="en-US" b="1"/>
              <a:t>high accuracy</a:t>
            </a:r>
            <a:r>
              <a:rPr lang="en-US"/>
              <a:t> even when you don't have millions of images, making it the perfect choice for our small 10-class dataset.</a:t>
            </a:r>
          </a:p>
        </p:txBody>
      </p:sp>
      <p:sp>
        <p:nvSpPr>
          <p:cNvPr id="4" name="Slide Number Placeholder 3"/>
          <p:cNvSpPr>
            <a:spLocks noGrp="1"/>
          </p:cNvSpPr>
          <p:nvPr>
            <p:ph type="sldNum" sz="quarter" idx="5"/>
          </p:nvPr>
        </p:nvSpPr>
        <p:spPr/>
        <p:txBody>
          <a:bodyPr/>
          <a:lstStyle/>
          <a:p>
            <a:fld id="{B7CE0CD3-3FE6-4A3B-B468-6AE0506DC406}" type="slidenum">
              <a:rPr lang="en-US"/>
              <a:t>9</a:t>
            </a:fld>
            <a:endParaRPr lang="en-US"/>
          </a:p>
        </p:txBody>
      </p:sp>
    </p:spTree>
    <p:extLst>
      <p:ext uri="{BB962C8B-B14F-4D97-AF65-F5344CB8AC3E}">
        <p14:creationId xmlns:p14="http://schemas.microsoft.com/office/powerpoint/2010/main" val="44066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a:noFill/>
        </p:spPr>
        <p:txBody>
          <a:bodyPr/>
          <a:lstStyle/>
          <a:p>
            <a:r>
              <a:rPr lang="en-US"/>
              <a:t>Click to edit Master title style</a:t>
            </a:r>
            <a:endParaRPr lang="de-DE"/>
          </a:p>
        </p:txBody>
      </p:sp>
      <p:sp>
        <p:nvSpPr>
          <p:cNvPr id="3" name="Untertitel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e-DE"/>
          </a:p>
        </p:txBody>
      </p:sp>
    </p:spTree>
    <p:extLst>
      <p:ext uri="{BB962C8B-B14F-4D97-AF65-F5344CB8AC3E}">
        <p14:creationId xmlns:p14="http://schemas.microsoft.com/office/powerpoint/2010/main" val="345967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6765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4" name="Titel 1"/>
          <p:cNvSpPr>
            <a:spLocks noGrp="1"/>
          </p:cNvSpPr>
          <p:nvPr>
            <p:ph type="title"/>
          </p:nvPr>
        </p:nvSpPr>
        <p:spPr>
          <a:xfrm>
            <a:off x="1117600" y="1143000"/>
            <a:ext cx="9956800" cy="1143000"/>
          </a:xfrm>
        </p:spPr>
        <p:txBody>
          <a:bodyPr/>
          <a:lstStyle/>
          <a:p>
            <a:r>
              <a:rPr lang="en-US"/>
              <a:t>Click to edit Master title style</a:t>
            </a:r>
            <a:endParaRPr lang="de-DE"/>
          </a:p>
        </p:txBody>
      </p:sp>
      <p:sp>
        <p:nvSpPr>
          <p:cNvPr id="5" name="Inhaltsplatzhalter 2"/>
          <p:cNvSpPr>
            <a:spLocks noGrp="1"/>
          </p:cNvSpPr>
          <p:nvPr>
            <p:ph idx="1"/>
          </p:nvPr>
        </p:nvSpPr>
        <p:spPr>
          <a:xfrm>
            <a:off x="1117600" y="2590800"/>
            <a:ext cx="9956800" cy="35528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9047237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5" name="Titel 1"/>
          <p:cNvSpPr>
            <a:spLocks noGrp="1"/>
          </p:cNvSpPr>
          <p:nvPr>
            <p:ph type="title"/>
          </p:nvPr>
        </p:nvSpPr>
        <p:spPr>
          <a:xfrm>
            <a:off x="1117600" y="1143000"/>
            <a:ext cx="9956800" cy="1143000"/>
          </a:xfrm>
        </p:spPr>
        <p:txBody>
          <a:bodyPr/>
          <a:lstStyle/>
          <a:p>
            <a:r>
              <a:rPr lang="en-US"/>
              <a:t>Click to edit Master title style</a:t>
            </a:r>
            <a:endParaRPr lang="de-DE"/>
          </a:p>
        </p:txBody>
      </p:sp>
      <p:sp>
        <p:nvSpPr>
          <p:cNvPr id="6" name="Inhaltsplatzhalter 2"/>
          <p:cNvSpPr>
            <a:spLocks noGrp="1"/>
          </p:cNvSpPr>
          <p:nvPr>
            <p:ph sz="half" idx="1"/>
          </p:nvPr>
        </p:nvSpPr>
        <p:spPr>
          <a:xfrm>
            <a:off x="1117600" y="2395550"/>
            <a:ext cx="4876800" cy="3748094"/>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Inhaltsplatzhalter 3"/>
          <p:cNvSpPr>
            <a:spLocks noGrp="1"/>
          </p:cNvSpPr>
          <p:nvPr>
            <p:ph sz="half" idx="2"/>
          </p:nvPr>
        </p:nvSpPr>
        <p:spPr>
          <a:xfrm>
            <a:off x="6197600" y="2395550"/>
            <a:ext cx="4876800" cy="3748094"/>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3182301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7" name="Titel 1"/>
          <p:cNvSpPr>
            <a:spLocks noGrp="1"/>
          </p:cNvSpPr>
          <p:nvPr>
            <p:ph type="title"/>
          </p:nvPr>
        </p:nvSpPr>
        <p:spPr>
          <a:xfrm>
            <a:off x="609600" y="1131894"/>
            <a:ext cx="10972800" cy="1143000"/>
          </a:xfrm>
        </p:spPr>
        <p:txBody>
          <a:bodyPr/>
          <a:lstStyle>
            <a:lvl1pPr>
              <a:defRPr/>
            </a:lvl1pPr>
          </a:lstStyle>
          <a:p>
            <a:r>
              <a:rPr lang="en-US"/>
              <a:t>Click to edit Master title style</a:t>
            </a:r>
            <a:endParaRPr lang="de-DE"/>
          </a:p>
        </p:txBody>
      </p:sp>
      <p:sp>
        <p:nvSpPr>
          <p:cNvPr id="8" name="Textplatzhalter 2"/>
          <p:cNvSpPr>
            <a:spLocks noGrp="1"/>
          </p:cNvSpPr>
          <p:nvPr>
            <p:ph type="body" idx="1"/>
          </p:nvPr>
        </p:nvSpPr>
        <p:spPr>
          <a:xfrm>
            <a:off x="609600" y="2392369"/>
            <a:ext cx="5386917"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Inhaltsplatzhalter 3"/>
          <p:cNvSpPr>
            <a:spLocks noGrp="1"/>
          </p:cNvSpPr>
          <p:nvPr>
            <p:ph sz="half" idx="2"/>
          </p:nvPr>
        </p:nvSpPr>
        <p:spPr>
          <a:xfrm>
            <a:off x="609600" y="3032132"/>
            <a:ext cx="5386917" cy="3325827"/>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Textplatzhalter 4"/>
          <p:cNvSpPr>
            <a:spLocks noGrp="1"/>
          </p:cNvSpPr>
          <p:nvPr>
            <p:ph type="body" sz="quarter" idx="3"/>
          </p:nvPr>
        </p:nvSpPr>
        <p:spPr>
          <a:xfrm>
            <a:off x="6193368" y="2392369"/>
            <a:ext cx="5389033"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Inhaltsplatzhalter 5"/>
          <p:cNvSpPr>
            <a:spLocks noGrp="1"/>
          </p:cNvSpPr>
          <p:nvPr>
            <p:ph sz="quarter" idx="4"/>
          </p:nvPr>
        </p:nvSpPr>
        <p:spPr>
          <a:xfrm>
            <a:off x="6193368" y="3032132"/>
            <a:ext cx="5389033" cy="3325827"/>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8917523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2856110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8955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5" name="Titel 1"/>
          <p:cNvSpPr>
            <a:spLocks noGrp="1"/>
          </p:cNvSpPr>
          <p:nvPr>
            <p:ph type="title"/>
          </p:nvPr>
        </p:nvSpPr>
        <p:spPr>
          <a:xfrm>
            <a:off x="609601" y="1004911"/>
            <a:ext cx="4011084" cy="1162050"/>
          </a:xfrm>
        </p:spPr>
        <p:txBody>
          <a:bodyPr anchor="b"/>
          <a:lstStyle>
            <a:lvl1pPr algn="l">
              <a:defRPr sz="2000" b="1"/>
            </a:lvl1pPr>
          </a:lstStyle>
          <a:p>
            <a:r>
              <a:rPr lang="en-US"/>
              <a:t>Click to edit Master title style</a:t>
            </a:r>
            <a:endParaRPr lang="de-DE"/>
          </a:p>
        </p:txBody>
      </p:sp>
      <p:sp>
        <p:nvSpPr>
          <p:cNvPr id="6" name="Inhaltsplatzhalter 2"/>
          <p:cNvSpPr>
            <a:spLocks noGrp="1"/>
          </p:cNvSpPr>
          <p:nvPr>
            <p:ph idx="1"/>
          </p:nvPr>
        </p:nvSpPr>
        <p:spPr>
          <a:xfrm>
            <a:off x="4766733" y="1000108"/>
            <a:ext cx="6815667" cy="5286412"/>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Textplatzhalter 3"/>
          <p:cNvSpPr>
            <a:spLocks noGrp="1"/>
          </p:cNvSpPr>
          <p:nvPr>
            <p:ph type="body" sz="half" idx="2"/>
          </p:nvPr>
        </p:nvSpPr>
        <p:spPr>
          <a:xfrm>
            <a:off x="609601" y="2166962"/>
            <a:ext cx="4011084" cy="411955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356655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5" name="Inhaltsplatzhalter 4"/>
          <p:cNvSpPr>
            <a:spLocks noGrp="1"/>
          </p:cNvSpPr>
          <p:nvPr>
            <p:ph idx="1"/>
          </p:nvPr>
        </p:nvSpPr>
        <p:spPr>
          <a:xfrm>
            <a:off x="1117600" y="2590801"/>
            <a:ext cx="9956800" cy="3552825"/>
          </a:xfrm>
        </p:spPr>
        <p:txBody>
          <a:bodyPr/>
          <a:lstStyle/>
          <a:p>
            <a:pPr lvl="0"/>
            <a:r>
              <a:rPr lang="en-US"/>
              <a:t>Click to edit Master text styles</a:t>
            </a:r>
          </a:p>
        </p:txBody>
      </p:sp>
    </p:spTree>
    <p:extLst>
      <p:ext uri="{BB962C8B-B14F-4D97-AF65-F5344CB8AC3E}">
        <p14:creationId xmlns:p14="http://schemas.microsoft.com/office/powerpoint/2010/main" val="30448156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5" name="Titel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DE"/>
          </a:p>
        </p:txBody>
      </p:sp>
      <p:sp>
        <p:nvSpPr>
          <p:cNvPr id="6" name="Bildplatzhalter 2"/>
          <p:cNvSpPr>
            <a:spLocks noGrp="1"/>
          </p:cNvSpPr>
          <p:nvPr>
            <p:ph type="pic" idx="1"/>
          </p:nvPr>
        </p:nvSpPr>
        <p:spPr>
          <a:xfrm>
            <a:off x="2389717" y="1142984"/>
            <a:ext cx="7315200" cy="3584591"/>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de-DE" noProof="0"/>
          </a:p>
        </p:txBody>
      </p:sp>
      <p:sp>
        <p:nvSpPr>
          <p:cNvPr id="7"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982744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Grafik 6" descr="ub-cd-ppt-back02-5_grau.gif"/>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Grafik 7" descr="ub-cd-ppt-back02-5.gif"/>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hidden">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nvPr>
        </p:nvSpPr>
        <p:spPr bwMode="auto">
          <a:xfrm>
            <a:off x="1117600" y="1143000"/>
            <a:ext cx="995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t>Klicken Sie, um das Titelformat</a:t>
            </a:r>
            <a:br>
              <a:rPr lang="de-DE"/>
            </a:br>
            <a:r>
              <a:rPr lang="de-DE"/>
              <a:t>zu bearbeiten</a:t>
            </a:r>
          </a:p>
        </p:txBody>
      </p:sp>
      <p:sp>
        <p:nvSpPr>
          <p:cNvPr id="1029" name="Rectangle 3"/>
          <p:cNvSpPr>
            <a:spLocks noGrp="1" noChangeArrowheads="1"/>
          </p:cNvSpPr>
          <p:nvPr>
            <p:ph type="body" idx="1"/>
          </p:nvPr>
        </p:nvSpPr>
        <p:spPr bwMode="auto">
          <a:xfrm>
            <a:off x="1117600" y="2590800"/>
            <a:ext cx="9956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sp>
        <p:nvSpPr>
          <p:cNvPr id="9" name="Rectangle 23"/>
          <p:cNvSpPr>
            <a:spLocks noChangeArrowheads="1"/>
          </p:cNvSpPr>
          <p:nvPr/>
        </p:nvSpPr>
        <p:spPr bwMode="auto">
          <a:xfrm>
            <a:off x="10566400" y="6557963"/>
            <a:ext cx="1422400" cy="228600"/>
          </a:xfrm>
          <a:prstGeom prst="rect">
            <a:avLst/>
          </a:prstGeom>
          <a:noFill/>
          <a:ln w="9525">
            <a:noFill/>
            <a:miter lim="800000"/>
            <a:headEnd/>
            <a:tailEnd/>
          </a:ln>
          <a:effectLst/>
        </p:spPr>
        <p:txBody>
          <a:bodyPr/>
          <a:lstStyle/>
          <a:p>
            <a:pPr algn="r">
              <a:defRPr/>
            </a:pPr>
            <a:r>
              <a:rPr lang="de-DE" sz="900">
                <a:solidFill>
                  <a:srgbClr val="00407A"/>
                </a:solidFill>
                <a:latin typeface="Arial" charset="0"/>
                <a:cs typeface="+mn-cs"/>
              </a:rPr>
              <a:t>S. </a:t>
            </a:r>
            <a:fld id="{2360F2B3-46C7-490E-BF4F-3D0D5024CC12}" type="slidenum">
              <a:rPr lang="de-DE" sz="900">
                <a:solidFill>
                  <a:srgbClr val="00407A"/>
                </a:solidFill>
                <a:latin typeface="Arial" charset="0"/>
                <a:cs typeface="+mn-cs"/>
              </a:rPr>
              <a:pPr algn="r">
                <a:defRPr/>
              </a:pPr>
              <a:t>‹#›</a:t>
            </a:fld>
            <a:endParaRPr lang="de-DE" sz="900">
              <a:solidFill>
                <a:srgbClr val="00407A"/>
              </a:solidFill>
              <a:latin typeface="Arial" charset="0"/>
              <a:cs typeface="+mn-cs"/>
            </a:endParaRPr>
          </a:p>
        </p:txBody>
      </p:sp>
      <p:sp>
        <p:nvSpPr>
          <p:cNvPr id="10" name="Rectangle 23"/>
          <p:cNvSpPr>
            <a:spLocks noChangeArrowheads="1"/>
          </p:cNvSpPr>
          <p:nvPr/>
        </p:nvSpPr>
        <p:spPr bwMode="auto">
          <a:xfrm>
            <a:off x="203200" y="6557963"/>
            <a:ext cx="10058400" cy="228600"/>
          </a:xfrm>
          <a:prstGeom prst="rect">
            <a:avLst/>
          </a:prstGeom>
          <a:noFill/>
          <a:ln w="9525">
            <a:noFill/>
            <a:miter lim="800000"/>
            <a:headEnd/>
            <a:tailEnd/>
          </a:ln>
          <a:effectLst/>
        </p:spPr>
        <p:txBody>
          <a:bodyPr/>
          <a:lstStyle/>
          <a:p>
            <a:pPr>
              <a:defRPr/>
            </a:pPr>
            <a:r>
              <a:rPr lang="de-DE" sz="900">
                <a:solidFill>
                  <a:srgbClr val="00407A"/>
                </a:solidFill>
                <a:latin typeface="Arial" charset="0"/>
                <a:cs typeface="+mn-cs"/>
              </a:rPr>
              <a:t>Bachelor Project Explainable Machine learning |S</a:t>
            </a:r>
            <a:r>
              <a:rPr lang="en-US" sz="900" err="1">
                <a:solidFill>
                  <a:srgbClr val="00407A"/>
                </a:solidFill>
                <a:latin typeface="Arial" charset="0"/>
                <a:cs typeface="+mn-cs"/>
              </a:rPr>
              <a:t>ynaptic</a:t>
            </a:r>
            <a:r>
              <a:rPr lang="en-US" sz="900">
                <a:solidFill>
                  <a:srgbClr val="00407A"/>
                </a:solidFill>
                <a:latin typeface="Arial" charset="0"/>
                <a:cs typeface="+mn-cs"/>
              </a:rPr>
              <a:t> Sparks</a:t>
            </a:r>
          </a:p>
          <a:p>
            <a:pPr>
              <a:defRPr/>
            </a:pPr>
            <a:endParaRPr lang="de-DE" sz="900">
              <a:solidFill>
                <a:srgbClr val="00407A"/>
              </a:solidFill>
              <a:latin typeface="Arial" charset="0"/>
              <a:cs typeface="+mn-cs"/>
            </a:endParaRPr>
          </a:p>
        </p:txBody>
      </p:sp>
    </p:spTree>
    <p:extLst>
      <p:ext uri="{BB962C8B-B14F-4D97-AF65-F5344CB8AC3E}">
        <p14:creationId xmlns:p14="http://schemas.microsoft.com/office/powerpoint/2010/main" val="292873952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Lst>
  <p:hf sldNum="0" hdr="0" ftr="0" dt="0"/>
  <p:txStyles>
    <p:titleStyle>
      <a:lvl1pPr algn="l" rtl="0" eaLnBrk="1" fontAlgn="base" hangingPunct="1">
        <a:spcBef>
          <a:spcPct val="0"/>
        </a:spcBef>
        <a:spcAft>
          <a:spcPct val="0"/>
        </a:spcAft>
        <a:defRPr sz="2800">
          <a:solidFill>
            <a:srgbClr val="00407A"/>
          </a:solidFill>
          <a:latin typeface="Arial" charset="0"/>
          <a:ea typeface="+mj-ea"/>
          <a:cs typeface="+mj-cs"/>
        </a:defRPr>
      </a:lvl1pPr>
      <a:lvl2pPr algn="l" rtl="0" eaLnBrk="1" fontAlgn="base" hangingPunct="1">
        <a:spcBef>
          <a:spcPct val="0"/>
        </a:spcBef>
        <a:spcAft>
          <a:spcPct val="0"/>
        </a:spcAft>
        <a:defRPr sz="2800">
          <a:solidFill>
            <a:srgbClr val="00407A"/>
          </a:solidFill>
          <a:latin typeface="Arial" charset="0"/>
        </a:defRPr>
      </a:lvl2pPr>
      <a:lvl3pPr algn="l" rtl="0" eaLnBrk="1" fontAlgn="base" hangingPunct="1">
        <a:spcBef>
          <a:spcPct val="0"/>
        </a:spcBef>
        <a:spcAft>
          <a:spcPct val="0"/>
        </a:spcAft>
        <a:defRPr sz="2800">
          <a:solidFill>
            <a:srgbClr val="00407A"/>
          </a:solidFill>
          <a:latin typeface="Arial" charset="0"/>
        </a:defRPr>
      </a:lvl3pPr>
      <a:lvl4pPr algn="l" rtl="0" eaLnBrk="1" fontAlgn="base" hangingPunct="1">
        <a:spcBef>
          <a:spcPct val="0"/>
        </a:spcBef>
        <a:spcAft>
          <a:spcPct val="0"/>
        </a:spcAft>
        <a:defRPr sz="2800">
          <a:solidFill>
            <a:srgbClr val="00407A"/>
          </a:solidFill>
          <a:latin typeface="Arial" charset="0"/>
        </a:defRPr>
      </a:lvl4pPr>
      <a:lvl5pPr algn="l" rtl="0" eaLnBrk="1" fontAlgn="base" hangingPunct="1">
        <a:spcBef>
          <a:spcPct val="0"/>
        </a:spcBef>
        <a:spcAft>
          <a:spcPct val="0"/>
        </a:spcAft>
        <a:defRPr sz="2800">
          <a:solidFill>
            <a:srgbClr val="00407A"/>
          </a:solidFill>
          <a:latin typeface="Arial" charset="0"/>
        </a:defRPr>
      </a:lvl5pPr>
      <a:lvl6pPr marL="457200" algn="l" rtl="0" eaLnBrk="1" fontAlgn="base" hangingPunct="1">
        <a:spcBef>
          <a:spcPct val="0"/>
        </a:spcBef>
        <a:spcAft>
          <a:spcPct val="0"/>
        </a:spcAft>
        <a:defRPr sz="2800" b="1">
          <a:solidFill>
            <a:srgbClr val="00407A"/>
          </a:solidFill>
          <a:latin typeface="UB Scala" pitchFamily="2" charset="0"/>
        </a:defRPr>
      </a:lvl6pPr>
      <a:lvl7pPr marL="914400" algn="l" rtl="0" eaLnBrk="1" fontAlgn="base" hangingPunct="1">
        <a:spcBef>
          <a:spcPct val="0"/>
        </a:spcBef>
        <a:spcAft>
          <a:spcPct val="0"/>
        </a:spcAft>
        <a:defRPr sz="2800" b="1">
          <a:solidFill>
            <a:srgbClr val="00407A"/>
          </a:solidFill>
          <a:latin typeface="UB Scala" pitchFamily="2" charset="0"/>
        </a:defRPr>
      </a:lvl7pPr>
      <a:lvl8pPr marL="1371600" algn="l" rtl="0" eaLnBrk="1" fontAlgn="base" hangingPunct="1">
        <a:spcBef>
          <a:spcPct val="0"/>
        </a:spcBef>
        <a:spcAft>
          <a:spcPct val="0"/>
        </a:spcAft>
        <a:defRPr sz="2800" b="1">
          <a:solidFill>
            <a:srgbClr val="00407A"/>
          </a:solidFill>
          <a:latin typeface="UB Scala" pitchFamily="2" charset="0"/>
        </a:defRPr>
      </a:lvl8pPr>
      <a:lvl9pPr marL="1828800" algn="l" rtl="0" eaLnBrk="1" fontAlgn="base" hangingPunct="1">
        <a:spcBef>
          <a:spcPct val="0"/>
        </a:spcBef>
        <a:spcAft>
          <a:spcPct val="0"/>
        </a:spcAft>
        <a:defRPr sz="2800" b="1">
          <a:solidFill>
            <a:srgbClr val="00407A"/>
          </a:solidFill>
          <a:latin typeface="UB Scala" pitchFamily="2" charset="0"/>
        </a:defRPr>
      </a:lvl9pPr>
    </p:titleStyle>
    <p:bodyStyle>
      <a:lvl1pPr marL="342900" indent="-342900" algn="l" rtl="0" eaLnBrk="1" fontAlgn="base" hangingPunct="1">
        <a:spcBef>
          <a:spcPct val="20000"/>
        </a:spcBef>
        <a:spcAft>
          <a:spcPct val="0"/>
        </a:spcAft>
        <a:buChar char="•"/>
        <a:defRPr sz="2200">
          <a:solidFill>
            <a:schemeClr val="tx1"/>
          </a:solidFill>
          <a:latin typeface="Arial" charset="0"/>
          <a:ea typeface="+mn-ea"/>
          <a:cs typeface="+mn-cs"/>
        </a:defRPr>
      </a:lvl1pPr>
      <a:lvl2pPr marL="742950" indent="-285750" algn="l" rtl="0" eaLnBrk="1" fontAlgn="base" hangingPunct="1">
        <a:spcBef>
          <a:spcPct val="20000"/>
        </a:spcBef>
        <a:spcAft>
          <a:spcPct val="0"/>
        </a:spcAft>
        <a:buChar char="•"/>
        <a:defRPr sz="2000">
          <a:solidFill>
            <a:schemeClr val="tx1"/>
          </a:solidFill>
          <a:latin typeface="Arial" charset="0"/>
        </a:defRPr>
      </a:lvl2pPr>
      <a:lvl3pPr marL="1143000" indent="-228600" algn="l" rtl="0" eaLnBrk="1" fontAlgn="base" hangingPunct="1">
        <a:spcBef>
          <a:spcPct val="20000"/>
        </a:spcBef>
        <a:spcAft>
          <a:spcPct val="0"/>
        </a:spcAft>
        <a:buFont typeface="Wingdings" pitchFamily="2" charset="2"/>
        <a:buChar char="§"/>
        <a:defRPr>
          <a:solidFill>
            <a:schemeClr val="tx1"/>
          </a:solidFill>
          <a:latin typeface="Arial" charset="0"/>
        </a:defRPr>
      </a:lvl3pPr>
      <a:lvl4pPr marL="1600200" indent="-228600" algn="l" rtl="0" eaLnBrk="1" fontAlgn="base" hangingPunct="1">
        <a:spcBef>
          <a:spcPct val="20000"/>
        </a:spcBef>
        <a:spcAft>
          <a:spcPct val="0"/>
        </a:spcAft>
        <a:buChar char="+"/>
        <a:defRPr sz="1600">
          <a:solidFill>
            <a:schemeClr val="tx1"/>
          </a:solidFill>
          <a:latin typeface="Arial" charset="0"/>
        </a:defRPr>
      </a:lvl4pPr>
      <a:lvl5pPr marL="2057400" indent="-228600" algn="l" rtl="0" eaLnBrk="1" fontAlgn="base" hangingPunct="1">
        <a:spcBef>
          <a:spcPct val="20000"/>
        </a:spcBef>
        <a:spcAft>
          <a:spcPct val="0"/>
        </a:spcAft>
        <a:buChar char="–"/>
        <a:defRPr sz="1400">
          <a:solidFill>
            <a:schemeClr val="tx1"/>
          </a:solidFill>
          <a:latin typeface="Arial" charset="0"/>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405" y="1669705"/>
            <a:ext cx="11080481" cy="1528461"/>
          </a:xfrm>
        </p:spPr>
        <p:txBody>
          <a:bodyPr/>
          <a:lstStyle/>
          <a:p>
            <a:pPr algn="ctr"/>
            <a:r>
              <a:rPr lang="en-US" b="1"/>
              <a:t>Project Explainable Machine Learning (</a:t>
            </a:r>
            <a:r>
              <a:rPr lang="en-US" b="1" err="1"/>
              <a:t>xAI</a:t>
            </a:r>
            <a:r>
              <a:rPr lang="en-US" b="1"/>
              <a:t>-</a:t>
            </a:r>
            <a:r>
              <a:rPr lang="en-US" b="1" err="1"/>
              <a:t>Proj</a:t>
            </a:r>
            <a:r>
              <a:rPr lang="en-US" b="1"/>
              <a:t>-B)</a:t>
            </a:r>
            <a:br>
              <a:rPr lang="en-US" b="1"/>
            </a:br>
            <a:br>
              <a:rPr lang="en-US" b="1">
                <a:solidFill>
                  <a:schemeClr val="tx2"/>
                </a:solidFill>
                <a:ea typeface="+mj-lt"/>
                <a:cs typeface="+mj-lt"/>
              </a:rPr>
            </a:br>
            <a:r>
              <a:rPr lang="en-US" b="1">
                <a:solidFill>
                  <a:schemeClr val="tx2"/>
                </a:solidFill>
                <a:ea typeface="+mj-lt"/>
                <a:cs typeface="+mj-lt"/>
              </a:rPr>
              <a:t>Image Classification Using ImageNet-1K Subset</a:t>
            </a:r>
            <a:endParaRPr lang="en-US" b="1">
              <a:solidFill>
                <a:schemeClr val="tx2"/>
              </a:solidFill>
            </a:endParaRPr>
          </a:p>
        </p:txBody>
      </p:sp>
      <p:sp>
        <p:nvSpPr>
          <p:cNvPr id="3" name="Subtitle 2"/>
          <p:cNvSpPr>
            <a:spLocks noGrp="1"/>
          </p:cNvSpPr>
          <p:nvPr>
            <p:ph type="subTitle" idx="1"/>
          </p:nvPr>
        </p:nvSpPr>
        <p:spPr/>
        <p:txBody>
          <a:bodyPr/>
          <a:lstStyle/>
          <a:p>
            <a:pPr>
              <a:lnSpc>
                <a:spcPct val="150000"/>
              </a:lnSpc>
            </a:pPr>
            <a:r>
              <a:rPr lang="en-US" sz="2400" b="1"/>
              <a:t>Members : </a:t>
            </a:r>
            <a:br>
              <a:rPr lang="en-US" sz="2400" b="1"/>
            </a:br>
            <a:r>
              <a:rPr lang="en-US" sz="2400" b="1"/>
              <a:t>Zeeshan Ahmed</a:t>
            </a:r>
            <a:br>
              <a:rPr lang="en-US" sz="2400" b="1"/>
            </a:br>
            <a:r>
              <a:rPr lang="en-US" sz="2400" b="1"/>
              <a:t>Muhammad Uzair Janjua</a:t>
            </a:r>
          </a:p>
        </p:txBody>
      </p:sp>
      <p:sp>
        <p:nvSpPr>
          <p:cNvPr id="5" name="TextBox 4">
            <a:extLst>
              <a:ext uri="{FF2B5EF4-FFF2-40B4-BE49-F238E27FC236}">
                <a16:creationId xmlns:a16="http://schemas.microsoft.com/office/drawing/2014/main" id="{C1A5E4DF-4748-CBF0-E256-E2A12ED12D70}"/>
              </a:ext>
            </a:extLst>
          </p:cNvPr>
          <p:cNvSpPr txBox="1"/>
          <p:nvPr/>
        </p:nvSpPr>
        <p:spPr>
          <a:xfrm>
            <a:off x="4265142" y="3405972"/>
            <a:ext cx="6098058" cy="461665"/>
          </a:xfrm>
          <a:prstGeom prst="rect">
            <a:avLst/>
          </a:prstGeom>
          <a:noFill/>
        </p:spPr>
        <p:txBody>
          <a:bodyPr wrap="square">
            <a:spAutoFit/>
          </a:bodyPr>
          <a:lstStyle/>
          <a:p>
            <a:r>
              <a:rPr lang="en-US" b="1">
                <a:latin typeface="+mj-lt"/>
              </a:rPr>
              <a:t>Team : Synaptic Sparks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E792-B61E-55A8-9EB6-3AD1AFDB63AE}"/>
              </a:ext>
            </a:extLst>
          </p:cNvPr>
          <p:cNvSpPr>
            <a:spLocks noGrp="1"/>
          </p:cNvSpPr>
          <p:nvPr>
            <p:ph type="title"/>
          </p:nvPr>
        </p:nvSpPr>
        <p:spPr>
          <a:xfrm>
            <a:off x="647701" y="796414"/>
            <a:ext cx="6357351" cy="1641987"/>
          </a:xfrm>
        </p:spPr>
        <p:txBody>
          <a:bodyPr>
            <a:normAutofit/>
          </a:bodyPr>
          <a:lstStyle/>
          <a:p>
            <a:pPr>
              <a:lnSpc>
                <a:spcPct val="90000"/>
              </a:lnSpc>
            </a:pPr>
            <a:r>
              <a:rPr lang="en-US" b="1">
                <a:ea typeface="+mj-lt"/>
                <a:cs typeface="+mj-lt"/>
              </a:rPr>
              <a:t>Feature Visualization (PCA)</a:t>
            </a:r>
            <a:endParaRPr lang="en-US" b="1"/>
          </a:p>
        </p:txBody>
      </p:sp>
      <p:sp>
        <p:nvSpPr>
          <p:cNvPr id="3" name="Content Placeholder 2">
            <a:extLst>
              <a:ext uri="{FF2B5EF4-FFF2-40B4-BE49-F238E27FC236}">
                <a16:creationId xmlns:a16="http://schemas.microsoft.com/office/drawing/2014/main" id="{8D8F34BA-C975-BBE9-42EC-9D54E5070635}"/>
              </a:ext>
            </a:extLst>
          </p:cNvPr>
          <p:cNvSpPr>
            <a:spLocks noGrp="1"/>
          </p:cNvSpPr>
          <p:nvPr>
            <p:ph idx="1"/>
          </p:nvPr>
        </p:nvSpPr>
        <p:spPr>
          <a:xfrm>
            <a:off x="795982" y="2251588"/>
            <a:ext cx="5037889" cy="3809998"/>
          </a:xfrm>
        </p:spPr>
        <p:txBody>
          <a:bodyPr vert="horz" lIns="91440" tIns="45720" rIns="91440" bIns="45720" rtlCol="0">
            <a:normAutofit/>
          </a:bodyPr>
          <a:lstStyle/>
          <a:p>
            <a:pPr marL="0" indent="0">
              <a:lnSpc>
                <a:spcPct val="90000"/>
              </a:lnSpc>
              <a:buNone/>
            </a:pPr>
            <a:r>
              <a:rPr lang="en-US" sz="2000"/>
              <a:t>PCA on MobileNetV2 Feature Embeddings</a:t>
            </a:r>
          </a:p>
          <a:p>
            <a:pPr marL="0" indent="0">
              <a:lnSpc>
                <a:spcPct val="90000"/>
              </a:lnSpc>
              <a:buNone/>
            </a:pPr>
            <a:endParaRPr lang="en-US" sz="2000">
              <a:ea typeface="+mj-lt"/>
              <a:cs typeface="+mj-lt"/>
            </a:endParaRPr>
          </a:p>
          <a:p>
            <a:pPr marL="0" indent="0">
              <a:lnSpc>
                <a:spcPct val="90000"/>
              </a:lnSpc>
              <a:buClr>
                <a:srgbClr val="8AD0D6"/>
              </a:buClr>
              <a:buNone/>
            </a:pPr>
            <a:r>
              <a:rPr lang="en-US" sz="2000">
                <a:ea typeface="+mj-lt"/>
                <a:cs typeface="+mj-lt"/>
              </a:rPr>
              <a:t>What is PCA?</a:t>
            </a:r>
            <a:endParaRPr lang="en-US" sz="2000"/>
          </a:p>
          <a:p>
            <a:pPr>
              <a:lnSpc>
                <a:spcPct val="90000"/>
              </a:lnSpc>
              <a:buClr>
                <a:schemeClr val="tx1"/>
              </a:buClr>
            </a:pPr>
            <a:r>
              <a:rPr lang="en-US" sz="2000">
                <a:ea typeface="+mj-lt"/>
                <a:cs typeface="+mj-lt"/>
              </a:rPr>
              <a:t>Principal Component Analysis</a:t>
            </a:r>
            <a:endParaRPr lang="en-US" sz="2000"/>
          </a:p>
          <a:p>
            <a:pPr>
              <a:lnSpc>
                <a:spcPct val="90000"/>
              </a:lnSpc>
              <a:buClr>
                <a:schemeClr val="tx1"/>
              </a:buClr>
            </a:pPr>
            <a:r>
              <a:rPr lang="en-US" sz="2000">
                <a:ea typeface="+mj-lt"/>
                <a:cs typeface="+mj-lt"/>
              </a:rPr>
              <a:t>Reduces high-dimensional data to 2D</a:t>
            </a:r>
            <a:endParaRPr lang="en-US" sz="2000"/>
          </a:p>
          <a:p>
            <a:pPr>
              <a:lnSpc>
                <a:spcPct val="90000"/>
              </a:lnSpc>
              <a:buClr>
                <a:schemeClr val="tx1"/>
              </a:buClr>
            </a:pPr>
            <a:r>
              <a:rPr lang="en-US" sz="2000">
                <a:ea typeface="+mj-lt"/>
                <a:cs typeface="+mj-lt"/>
              </a:rPr>
              <a:t>Helps visualize how classes cluster</a:t>
            </a:r>
            <a:endParaRPr lang="en-US" sz="2000"/>
          </a:p>
          <a:p>
            <a:pPr>
              <a:lnSpc>
                <a:spcPct val="90000"/>
              </a:lnSpc>
              <a:buClr>
                <a:srgbClr val="8AD0D6"/>
              </a:buClr>
              <a:buFont typeface="Wingdings" charset="2"/>
              <a:buChar char="v"/>
            </a:pPr>
            <a:endParaRPr lang="en-US" sz="1900"/>
          </a:p>
        </p:txBody>
      </p:sp>
      <p:pic>
        <p:nvPicPr>
          <p:cNvPr id="4" name="Picture 3" descr="A screen shot of a diagram&#10;&#10;AI-generated content may be incorrect.">
            <a:extLst>
              <a:ext uri="{FF2B5EF4-FFF2-40B4-BE49-F238E27FC236}">
                <a16:creationId xmlns:a16="http://schemas.microsoft.com/office/drawing/2014/main" id="{A25D6198-784C-DF59-39D2-AFD63F738981}"/>
              </a:ext>
            </a:extLst>
          </p:cNvPr>
          <p:cNvPicPr>
            <a:picLocks noChangeAspect="1"/>
          </p:cNvPicPr>
          <p:nvPr/>
        </p:nvPicPr>
        <p:blipFill>
          <a:blip r:embed="rId4"/>
          <a:srcRect l="527" r="2" b="2"/>
          <a:stretch>
            <a:fillRect/>
          </a:stretch>
        </p:blipFill>
        <p:spPr>
          <a:xfrm>
            <a:off x="6750907" y="2146069"/>
            <a:ext cx="5037889" cy="410233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10827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4A7363-2E1D-3AFC-DB36-F5C92D91458E}"/>
              </a:ext>
            </a:extLst>
          </p:cNvPr>
          <p:cNvPicPr>
            <a:picLocks noGrp="1" noChangeAspect="1"/>
          </p:cNvPicPr>
          <p:nvPr>
            <p:ph idx="1"/>
          </p:nvPr>
        </p:nvPicPr>
        <p:blipFill>
          <a:blip r:embed="rId3"/>
          <a:stretch>
            <a:fillRect/>
          </a:stretch>
        </p:blipFill>
        <p:spPr>
          <a:xfrm>
            <a:off x="1507523" y="1919894"/>
            <a:ext cx="8278743" cy="3802478"/>
          </a:xfrm>
          <a:prstGeom prst="rect">
            <a:avLst/>
          </a:prstGeom>
          <a:effectLst/>
        </p:spPr>
      </p:pic>
      <p:sp>
        <p:nvSpPr>
          <p:cNvPr id="5" name="TextBox 4">
            <a:extLst>
              <a:ext uri="{FF2B5EF4-FFF2-40B4-BE49-F238E27FC236}">
                <a16:creationId xmlns:a16="http://schemas.microsoft.com/office/drawing/2014/main" id="{6E5ADB41-228C-5411-63AD-55291FBB00BC}"/>
              </a:ext>
            </a:extLst>
          </p:cNvPr>
          <p:cNvSpPr txBox="1"/>
          <p:nvPr/>
        </p:nvSpPr>
        <p:spPr>
          <a:xfrm>
            <a:off x="1417938" y="1138738"/>
            <a:ext cx="6098058" cy="523220"/>
          </a:xfrm>
          <a:prstGeom prst="rect">
            <a:avLst/>
          </a:prstGeom>
          <a:noFill/>
        </p:spPr>
        <p:txBody>
          <a:bodyPr wrap="square">
            <a:spAutoFit/>
          </a:bodyPr>
          <a:lstStyle/>
          <a:p>
            <a:r>
              <a:rPr lang="en-US" sz="2800" b="1">
                <a:latin typeface="+mj-lt"/>
              </a:rPr>
              <a:t>Initial Model Training Results</a:t>
            </a:r>
          </a:p>
        </p:txBody>
      </p:sp>
    </p:spTree>
    <p:extLst>
      <p:ext uri="{BB962C8B-B14F-4D97-AF65-F5344CB8AC3E}">
        <p14:creationId xmlns:p14="http://schemas.microsoft.com/office/powerpoint/2010/main" val="335875350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000-5E90-DCF8-7649-6B5ECF575978}"/>
              </a:ext>
            </a:extLst>
          </p:cNvPr>
          <p:cNvSpPr>
            <a:spLocks noGrp="1"/>
          </p:cNvSpPr>
          <p:nvPr>
            <p:ph type="title"/>
          </p:nvPr>
        </p:nvSpPr>
        <p:spPr>
          <a:xfrm>
            <a:off x="1000746" y="990499"/>
            <a:ext cx="9956800" cy="1143000"/>
          </a:xfrm>
        </p:spPr>
        <p:txBody>
          <a:bodyPr/>
          <a:lstStyle/>
          <a:p>
            <a:r>
              <a:rPr lang="en-US" b="1"/>
              <a:t>Evaluation on Custom Dataset On MobileNetV2 Model</a:t>
            </a:r>
          </a:p>
        </p:txBody>
      </p:sp>
      <p:pic>
        <p:nvPicPr>
          <p:cNvPr id="8" name="Content Placeholder 7">
            <a:extLst>
              <a:ext uri="{FF2B5EF4-FFF2-40B4-BE49-F238E27FC236}">
                <a16:creationId xmlns:a16="http://schemas.microsoft.com/office/drawing/2014/main" id="{2D442E1B-C89F-ED55-6666-25B4E555DA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22475" y="3429000"/>
            <a:ext cx="3505689" cy="724001"/>
          </a:xfrm>
        </p:spPr>
      </p:pic>
      <p:sp>
        <p:nvSpPr>
          <p:cNvPr id="9" name="TextBox 8">
            <a:extLst>
              <a:ext uri="{FF2B5EF4-FFF2-40B4-BE49-F238E27FC236}">
                <a16:creationId xmlns:a16="http://schemas.microsoft.com/office/drawing/2014/main" id="{96A24E1A-8945-00FF-FA0E-54F0AC9FDB58}"/>
              </a:ext>
            </a:extLst>
          </p:cNvPr>
          <p:cNvSpPr txBox="1"/>
          <p:nvPr/>
        </p:nvSpPr>
        <p:spPr>
          <a:xfrm>
            <a:off x="1234454" y="1946166"/>
            <a:ext cx="8526313" cy="4093428"/>
          </a:xfrm>
          <a:prstGeom prst="rect">
            <a:avLst/>
          </a:prstGeom>
          <a:noFill/>
        </p:spPr>
        <p:txBody>
          <a:bodyPr wrap="square" rtlCol="0">
            <a:spAutoFit/>
          </a:bodyPr>
          <a:lstStyle/>
          <a:p>
            <a:r>
              <a:rPr lang="en-US" sz="2000" b="1">
                <a:latin typeface="+mj-lt"/>
              </a:rPr>
              <a:t>Experiment</a:t>
            </a:r>
            <a:r>
              <a:rPr lang="en-US" sz="2000">
                <a:latin typeface="+mj-lt"/>
              </a:rPr>
              <a:t>:</a:t>
            </a:r>
            <a:br>
              <a:rPr lang="en-US" sz="2000">
                <a:latin typeface="+mj-lt"/>
              </a:rPr>
            </a:br>
            <a:r>
              <a:rPr lang="en-US" sz="2000">
                <a:latin typeface="+mj-lt"/>
              </a:rPr>
              <a:t> </a:t>
            </a:r>
          </a:p>
          <a:p>
            <a:r>
              <a:rPr lang="en-US" sz="2000">
                <a:latin typeface="+mj-lt"/>
              </a:rPr>
              <a:t>Evaluation of previously trained MobileNetV2Input: "Hard" </a:t>
            </a:r>
            <a:br>
              <a:rPr lang="en-US" sz="2000">
                <a:latin typeface="+mj-lt"/>
              </a:rPr>
            </a:br>
            <a:endParaRPr lang="en-US" sz="2000">
              <a:latin typeface="+mj-lt"/>
            </a:endParaRPr>
          </a:p>
          <a:p>
            <a:r>
              <a:rPr lang="en-US" sz="2000">
                <a:latin typeface="+mj-lt"/>
              </a:rPr>
              <a:t>Custom Dataset (Totally New)</a:t>
            </a:r>
            <a:br>
              <a:rPr lang="en-US" sz="2000">
                <a:latin typeface="+mj-lt"/>
              </a:rPr>
            </a:br>
            <a:endParaRPr lang="en-US" sz="2000">
              <a:latin typeface="+mj-lt"/>
            </a:endParaRPr>
          </a:p>
          <a:p>
            <a:r>
              <a:rPr lang="en-US" sz="2000" b="1">
                <a:latin typeface="+mj-lt"/>
              </a:rPr>
              <a:t>Result:                                      </a:t>
            </a:r>
          </a:p>
          <a:p>
            <a:r>
              <a:rPr lang="en-US" sz="2000">
                <a:latin typeface="+mj-lt"/>
              </a:rPr>
              <a:t>Accuracy: 41.80%</a:t>
            </a:r>
          </a:p>
          <a:p>
            <a:r>
              <a:rPr lang="en-US" sz="2000">
                <a:latin typeface="+mj-lt"/>
              </a:rPr>
              <a:t>Loss: 3.75</a:t>
            </a:r>
          </a:p>
          <a:p>
            <a:endParaRPr lang="en-US" sz="2000">
              <a:latin typeface="+mj-lt"/>
            </a:endParaRPr>
          </a:p>
          <a:p>
            <a:r>
              <a:rPr lang="en-US" sz="2000" b="1">
                <a:latin typeface="+mj-lt"/>
              </a:rPr>
              <a:t>Observation</a:t>
            </a:r>
          </a:p>
          <a:p>
            <a:r>
              <a:rPr lang="en-US" sz="2000">
                <a:latin typeface="+mj-lt"/>
              </a:rPr>
              <a:t>Significant drop in performance</a:t>
            </a:r>
          </a:p>
          <a:p>
            <a:r>
              <a:rPr lang="en-US" sz="2000">
                <a:latin typeface="+mj-lt"/>
              </a:rPr>
              <a:t>Reason: Model untested on this specific data distribution</a:t>
            </a:r>
          </a:p>
        </p:txBody>
      </p:sp>
    </p:spTree>
    <p:extLst>
      <p:ext uri="{BB962C8B-B14F-4D97-AF65-F5344CB8AC3E}">
        <p14:creationId xmlns:p14="http://schemas.microsoft.com/office/powerpoint/2010/main" val="3932845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0202-B21B-D06A-1238-12F1F7A5AF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1A832-F26A-59C8-2258-3A3D5682FBD9}"/>
              </a:ext>
            </a:extLst>
          </p:cNvPr>
          <p:cNvSpPr>
            <a:spLocks noGrp="1"/>
          </p:cNvSpPr>
          <p:nvPr>
            <p:ph type="title"/>
          </p:nvPr>
        </p:nvSpPr>
        <p:spPr/>
        <p:txBody>
          <a:bodyPr/>
          <a:lstStyle/>
          <a:p>
            <a:r>
              <a:rPr lang="en-US" b="1"/>
              <a:t>Detailed Metrics (Confusion Matrix)</a:t>
            </a:r>
            <a:br>
              <a:rPr lang="en-US" b="1"/>
            </a:br>
            <a:endParaRPr lang="en-US"/>
          </a:p>
        </p:txBody>
      </p:sp>
      <p:sp>
        <p:nvSpPr>
          <p:cNvPr id="4" name="Content Placeholder 3">
            <a:extLst>
              <a:ext uri="{FF2B5EF4-FFF2-40B4-BE49-F238E27FC236}">
                <a16:creationId xmlns:a16="http://schemas.microsoft.com/office/drawing/2014/main" id="{F5540A20-D665-F95E-49A8-3B26C71EC786}"/>
              </a:ext>
            </a:extLst>
          </p:cNvPr>
          <p:cNvSpPr>
            <a:spLocks noGrp="1"/>
          </p:cNvSpPr>
          <p:nvPr>
            <p:ph idx="1"/>
          </p:nvPr>
        </p:nvSpPr>
        <p:spPr>
          <a:xfrm>
            <a:off x="1117600" y="2127813"/>
            <a:ext cx="9956800" cy="2819400"/>
          </a:xfrm>
        </p:spPr>
        <p:txBody>
          <a:bodyPr/>
          <a:lstStyle/>
          <a:p>
            <a:pPr marL="0" indent="0">
              <a:buNone/>
            </a:pPr>
            <a:r>
              <a:rPr lang="en-US" sz="2000"/>
              <a:t>Analysis: Breakdown of accuracy per class</a:t>
            </a:r>
            <a:br>
              <a:rPr lang="en-US" sz="2000"/>
            </a:br>
            <a:br>
              <a:rPr lang="en-US" sz="2000"/>
            </a:br>
            <a:r>
              <a:rPr lang="en-US" sz="2000" b="1"/>
              <a:t>The "Easy" Classes:</a:t>
            </a:r>
            <a:br>
              <a:rPr lang="en-US" sz="2000"/>
            </a:br>
            <a:r>
              <a:rPr lang="en-US" sz="2000"/>
              <a:t>Examples: Computer Keyboard, Teapot</a:t>
            </a:r>
            <a:br>
              <a:rPr lang="en-US" sz="2000"/>
            </a:br>
            <a:r>
              <a:rPr lang="en-US" sz="2000"/>
              <a:t>Reason: Unique shapes, distinct handles/keys</a:t>
            </a:r>
            <a:br>
              <a:rPr lang="en-US" sz="2000"/>
            </a:br>
            <a:br>
              <a:rPr lang="en-US" sz="2000"/>
            </a:br>
            <a:r>
              <a:rPr lang="en-US" sz="2000" b="1"/>
              <a:t>The "Confused" Classes:</a:t>
            </a:r>
            <a:br>
              <a:rPr lang="en-US" sz="2000"/>
            </a:br>
            <a:r>
              <a:rPr lang="en-US" sz="2000"/>
              <a:t>Conflict: mouse == </a:t>
            </a:r>
            <a:r>
              <a:rPr lang="en-US" sz="2000" err="1"/>
              <a:t>toilet_tissue</a:t>
            </a:r>
            <a:br>
              <a:rPr lang="en-US" sz="2000"/>
            </a:br>
            <a:r>
              <a:rPr lang="en-US" sz="2000"/>
              <a:t>Reason: Strong visual similarity (Rectangular/Flat)</a:t>
            </a:r>
            <a:br>
              <a:rPr lang="en-US" sz="2000"/>
            </a:br>
            <a:br>
              <a:rPr lang="en-US" sz="2000"/>
            </a:br>
            <a:endParaRPr lang="en-US" sz="2000"/>
          </a:p>
        </p:txBody>
      </p:sp>
    </p:spTree>
    <p:extLst>
      <p:ext uri="{BB962C8B-B14F-4D97-AF65-F5344CB8AC3E}">
        <p14:creationId xmlns:p14="http://schemas.microsoft.com/office/powerpoint/2010/main" val="3065170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D9B6-C322-0ECB-1F71-E2E67E1F52D0}"/>
              </a:ext>
            </a:extLst>
          </p:cNvPr>
          <p:cNvSpPr>
            <a:spLocks noGrp="1"/>
          </p:cNvSpPr>
          <p:nvPr>
            <p:ph type="title"/>
          </p:nvPr>
        </p:nvSpPr>
        <p:spPr/>
        <p:txBody>
          <a:bodyPr/>
          <a:lstStyle/>
          <a:p>
            <a:r>
              <a:rPr lang="en-US" b="1"/>
              <a:t>Detailed Metrics (Confusion Matrix)</a:t>
            </a:r>
            <a:br>
              <a:rPr lang="en-US" b="1"/>
            </a:br>
            <a:endParaRPr lang="en-US"/>
          </a:p>
        </p:txBody>
      </p:sp>
      <p:pic>
        <p:nvPicPr>
          <p:cNvPr id="5" name="Content Placeholder 4">
            <a:extLst>
              <a:ext uri="{FF2B5EF4-FFF2-40B4-BE49-F238E27FC236}">
                <a16:creationId xmlns:a16="http://schemas.microsoft.com/office/drawing/2014/main" id="{1B2655F6-CE7C-E498-A53F-C3C50B7F631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46425" y="1715911"/>
            <a:ext cx="5134704" cy="4667955"/>
          </a:xfrm>
        </p:spPr>
      </p:pic>
    </p:spTree>
    <p:extLst>
      <p:ext uri="{BB962C8B-B14F-4D97-AF65-F5344CB8AC3E}">
        <p14:creationId xmlns:p14="http://schemas.microsoft.com/office/powerpoint/2010/main" val="1870833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72234-51C3-0CF8-F924-E7EB2800E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08300-F782-FEF4-C0DF-253BBD303AAA}"/>
              </a:ext>
            </a:extLst>
          </p:cNvPr>
          <p:cNvSpPr>
            <a:spLocks noGrp="1"/>
          </p:cNvSpPr>
          <p:nvPr>
            <p:ph type="title"/>
          </p:nvPr>
        </p:nvSpPr>
        <p:spPr/>
        <p:txBody>
          <a:bodyPr/>
          <a:lstStyle/>
          <a:p>
            <a:r>
              <a:rPr lang="en-US" b="1"/>
              <a:t>Detailed Metrics (F1 Score)</a:t>
            </a:r>
            <a:br>
              <a:rPr lang="en-US" b="1"/>
            </a:br>
            <a:endParaRPr lang="en-US"/>
          </a:p>
        </p:txBody>
      </p:sp>
      <p:pic>
        <p:nvPicPr>
          <p:cNvPr id="5" name="Content Placeholder 4">
            <a:extLst>
              <a:ext uri="{FF2B5EF4-FFF2-40B4-BE49-F238E27FC236}">
                <a16:creationId xmlns:a16="http://schemas.microsoft.com/office/drawing/2014/main" id="{02CF5C32-C963-FEC6-1AF2-627186A97B6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420400" y="1814412"/>
            <a:ext cx="6804568" cy="4603396"/>
          </a:xfrm>
        </p:spPr>
      </p:pic>
    </p:spTree>
    <p:extLst>
      <p:ext uri="{BB962C8B-B14F-4D97-AF65-F5344CB8AC3E}">
        <p14:creationId xmlns:p14="http://schemas.microsoft.com/office/powerpoint/2010/main" val="311987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F785-641F-7920-DC6C-28CBDDDB3D92}"/>
              </a:ext>
            </a:extLst>
          </p:cNvPr>
          <p:cNvSpPr>
            <a:spLocks noGrp="1"/>
          </p:cNvSpPr>
          <p:nvPr>
            <p:ph type="title"/>
          </p:nvPr>
        </p:nvSpPr>
        <p:spPr/>
        <p:txBody>
          <a:bodyPr/>
          <a:lstStyle/>
          <a:p>
            <a:r>
              <a:rPr lang="en-US" b="1"/>
              <a:t>Model Calibration</a:t>
            </a:r>
          </a:p>
        </p:txBody>
      </p:sp>
      <p:sp>
        <p:nvSpPr>
          <p:cNvPr id="3" name="Content Placeholder 2">
            <a:extLst>
              <a:ext uri="{FF2B5EF4-FFF2-40B4-BE49-F238E27FC236}">
                <a16:creationId xmlns:a16="http://schemas.microsoft.com/office/drawing/2014/main" id="{CAE1A03F-93F9-38B0-AB83-76ACC5DBC793}"/>
              </a:ext>
            </a:extLst>
          </p:cNvPr>
          <p:cNvSpPr>
            <a:spLocks noGrp="1"/>
          </p:cNvSpPr>
          <p:nvPr>
            <p:ph idx="1"/>
          </p:nvPr>
        </p:nvSpPr>
        <p:spPr>
          <a:xfrm>
            <a:off x="1104293" y="1973405"/>
            <a:ext cx="8946541" cy="4195481"/>
          </a:xfrm>
        </p:spPr>
        <p:txBody>
          <a:bodyPr>
            <a:normAutofit fontScale="92500" lnSpcReduction="10000"/>
          </a:bodyPr>
          <a:lstStyle/>
          <a:p>
            <a:pPr marL="0" indent="0">
              <a:buNone/>
            </a:pPr>
            <a:r>
              <a:rPr lang="en-US" b="1"/>
              <a:t>Definition</a:t>
            </a:r>
            <a:r>
              <a:rPr lang="en-US"/>
              <a:t>: Reliability check (Confidence vs. Actual Accuracy)</a:t>
            </a:r>
            <a:br>
              <a:rPr lang="en-US"/>
            </a:br>
            <a:endParaRPr lang="en-US"/>
          </a:p>
          <a:p>
            <a:pPr marL="0" indent="0">
              <a:buNone/>
            </a:pPr>
            <a:r>
              <a:rPr lang="en-US" b="1"/>
              <a:t>The Graph</a:t>
            </a:r>
            <a:r>
              <a:rPr lang="en-US"/>
              <a:t>:</a:t>
            </a:r>
          </a:p>
          <a:p>
            <a:pPr marL="0" indent="0">
              <a:buNone/>
            </a:pPr>
            <a:r>
              <a:rPr lang="en-US" b="1"/>
              <a:t>Orange Line</a:t>
            </a:r>
            <a:r>
              <a:rPr lang="en-US"/>
              <a:t>: Perfect Calibration (Ideal)</a:t>
            </a:r>
          </a:p>
          <a:p>
            <a:pPr marL="0" indent="0">
              <a:buNone/>
            </a:pPr>
            <a:r>
              <a:rPr lang="en-US" b="1"/>
              <a:t>Blue Line</a:t>
            </a:r>
            <a:r>
              <a:rPr lang="en-US"/>
              <a:t>: Our Model's Performance</a:t>
            </a:r>
            <a:br>
              <a:rPr lang="en-US"/>
            </a:br>
            <a:endParaRPr lang="en-US"/>
          </a:p>
          <a:p>
            <a:pPr marL="0" indent="0">
              <a:buNone/>
            </a:pPr>
            <a:r>
              <a:rPr lang="en-US" b="1"/>
              <a:t>Observation</a:t>
            </a:r>
            <a:r>
              <a:rPr lang="en-US"/>
              <a:t>:</a:t>
            </a:r>
            <a:br>
              <a:rPr lang="en-US"/>
            </a:br>
            <a:r>
              <a:rPr lang="en-US"/>
              <a:t>Blue line is consistently below the orange line</a:t>
            </a:r>
            <a:br>
              <a:rPr lang="en-US"/>
            </a:br>
            <a:r>
              <a:rPr lang="en-US"/>
              <a:t>Diagnosis: Severe Overconfidence</a:t>
            </a:r>
            <a:br>
              <a:rPr lang="en-US"/>
            </a:br>
            <a:endParaRPr lang="en-US"/>
          </a:p>
          <a:p>
            <a:pPr marL="0" indent="0">
              <a:buNone/>
            </a:pPr>
            <a:r>
              <a:rPr lang="en-US" b="1"/>
              <a:t>Meaning</a:t>
            </a:r>
            <a:r>
              <a:rPr lang="en-US"/>
              <a:t>:</a:t>
            </a:r>
          </a:p>
          <a:p>
            <a:pPr marL="0" indent="0">
              <a:buNone/>
            </a:pPr>
            <a:r>
              <a:rPr lang="en-US"/>
              <a:t>At 100% confidence, the model is only ~55% accurate</a:t>
            </a:r>
            <a:br>
              <a:rPr lang="en-US"/>
            </a:br>
            <a:r>
              <a:rPr lang="en-US" b="1"/>
              <a:t>Ris</a:t>
            </a:r>
            <a:r>
              <a:rPr lang="en-US"/>
              <a:t>k: High trust in false predictions</a:t>
            </a:r>
          </a:p>
        </p:txBody>
      </p:sp>
      <p:pic>
        <p:nvPicPr>
          <p:cNvPr id="5" name="Content Placeholder 4">
            <a:extLst>
              <a:ext uri="{FF2B5EF4-FFF2-40B4-BE49-F238E27FC236}">
                <a16:creationId xmlns:a16="http://schemas.microsoft.com/office/drawing/2014/main" id="{8204367B-BC35-6AFD-0779-8F6F92559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0576" y="2374510"/>
            <a:ext cx="3418312" cy="2743090"/>
          </a:xfrm>
          <a:prstGeom prst="rect">
            <a:avLst/>
          </a:prstGeom>
        </p:spPr>
      </p:pic>
    </p:spTree>
    <p:extLst>
      <p:ext uri="{BB962C8B-B14F-4D97-AF65-F5344CB8AC3E}">
        <p14:creationId xmlns:p14="http://schemas.microsoft.com/office/powerpoint/2010/main" val="47361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C5F48-CD6D-54F6-C1E1-A0E2B1585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8D75F-6C4C-94FB-B993-BB7A305669D0}"/>
              </a:ext>
            </a:extLst>
          </p:cNvPr>
          <p:cNvSpPr>
            <a:spLocks noGrp="1"/>
          </p:cNvSpPr>
          <p:nvPr>
            <p:ph type="title"/>
          </p:nvPr>
        </p:nvSpPr>
        <p:spPr>
          <a:xfrm>
            <a:off x="993259" y="846438"/>
            <a:ext cx="9956800" cy="1143000"/>
          </a:xfrm>
        </p:spPr>
        <p:txBody>
          <a:bodyPr/>
          <a:lstStyle/>
          <a:p>
            <a:r>
              <a:rPr lang="en-US" b="1"/>
              <a:t>Analysis of Extremes</a:t>
            </a:r>
          </a:p>
        </p:txBody>
      </p:sp>
      <p:sp>
        <p:nvSpPr>
          <p:cNvPr id="3" name="Content Placeholder 2">
            <a:extLst>
              <a:ext uri="{FF2B5EF4-FFF2-40B4-BE49-F238E27FC236}">
                <a16:creationId xmlns:a16="http://schemas.microsoft.com/office/drawing/2014/main" id="{32616D78-3DE0-01E6-3221-F866EC091B5F}"/>
              </a:ext>
            </a:extLst>
          </p:cNvPr>
          <p:cNvSpPr>
            <a:spLocks noGrp="1"/>
          </p:cNvSpPr>
          <p:nvPr>
            <p:ph idx="1"/>
          </p:nvPr>
        </p:nvSpPr>
        <p:spPr>
          <a:xfrm>
            <a:off x="993259" y="1805060"/>
            <a:ext cx="9068951" cy="4768734"/>
          </a:xfrm>
        </p:spPr>
        <p:txBody>
          <a:bodyPr>
            <a:normAutofit/>
          </a:bodyPr>
          <a:lstStyle/>
          <a:p>
            <a:pPr marL="0" indent="0">
              <a:buNone/>
            </a:pPr>
            <a:r>
              <a:rPr lang="en-US" sz="2000" b="1"/>
              <a:t>Analysis: </a:t>
            </a:r>
            <a:r>
              <a:rPr lang="en-US" sz="2000"/>
              <a:t>Qualitative check of model predictions</a:t>
            </a:r>
            <a:br>
              <a:rPr lang="en-US" sz="2000"/>
            </a:br>
            <a:endParaRPr lang="en-US" sz="2000"/>
          </a:p>
          <a:p>
            <a:pPr marL="0" indent="0">
              <a:buNone/>
            </a:pPr>
            <a:r>
              <a:rPr lang="en-US" sz="2000" b="1"/>
              <a:t>Easiest Cases :</a:t>
            </a:r>
          </a:p>
          <a:p>
            <a:pPr marL="0" indent="0">
              <a:buNone/>
            </a:pPr>
            <a:r>
              <a:rPr lang="en-US" sz="2000"/>
              <a:t>Status: Correct Prediction + High Confidence (&gt;97%)</a:t>
            </a:r>
          </a:p>
          <a:p>
            <a:pPr marL="0" indent="0">
              <a:buNone/>
            </a:pPr>
            <a:r>
              <a:rPr lang="en-US" sz="2000"/>
              <a:t>Features: Distinct shapes (e.g., Keyboard grids, Mug handles)</a:t>
            </a:r>
            <a:br>
              <a:rPr lang="en-US" sz="2000"/>
            </a:br>
            <a:endParaRPr lang="en-US" sz="2000"/>
          </a:p>
          <a:p>
            <a:pPr marL="0" indent="0">
              <a:buNone/>
            </a:pPr>
            <a:r>
              <a:rPr lang="en-US" sz="2000" b="1"/>
              <a:t>Hardest Cases :</a:t>
            </a:r>
          </a:p>
          <a:p>
            <a:pPr marL="0" indent="0">
              <a:buNone/>
            </a:pPr>
            <a:r>
              <a:rPr lang="en-US" sz="2000"/>
              <a:t>Status: Wrong Prediction + Extreme Overconfidence (1.00)</a:t>
            </a:r>
          </a:p>
          <a:p>
            <a:pPr marL="0" indent="0">
              <a:buNone/>
            </a:pPr>
            <a:r>
              <a:rPr lang="en-US" sz="2000" b="1"/>
              <a:t>The "Toilet Tissue" Bias:</a:t>
            </a:r>
          </a:p>
          <a:p>
            <a:pPr marL="0" indent="0">
              <a:buNone/>
            </a:pPr>
            <a:r>
              <a:rPr lang="en-US" sz="2000"/>
              <a:t>Model incorrectly labels Binder, Mug, &amp; Mouse as "</a:t>
            </a:r>
            <a:r>
              <a:rPr lang="en-US" sz="2000" err="1"/>
              <a:t>toilet_tissue</a:t>
            </a:r>
            <a:r>
              <a:rPr lang="en-US" sz="2000"/>
              <a:t>“</a:t>
            </a:r>
          </a:p>
          <a:p>
            <a:pPr marL="0" indent="0">
              <a:buNone/>
            </a:pPr>
            <a:r>
              <a:rPr lang="en-US" sz="2000"/>
              <a:t>Confidence: 96% - 100% (Severe Error)</a:t>
            </a:r>
          </a:p>
        </p:txBody>
      </p:sp>
    </p:spTree>
    <p:extLst>
      <p:ext uri="{BB962C8B-B14F-4D97-AF65-F5344CB8AC3E}">
        <p14:creationId xmlns:p14="http://schemas.microsoft.com/office/powerpoint/2010/main" val="4214706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24B9-D46F-5BA7-E065-C9BEBDF54811}"/>
              </a:ext>
            </a:extLst>
          </p:cNvPr>
          <p:cNvSpPr>
            <a:spLocks noGrp="1"/>
          </p:cNvSpPr>
          <p:nvPr>
            <p:ph type="title"/>
          </p:nvPr>
        </p:nvSpPr>
        <p:spPr>
          <a:xfrm>
            <a:off x="1103683" y="848384"/>
            <a:ext cx="9956800" cy="1143000"/>
          </a:xfrm>
        </p:spPr>
        <p:txBody>
          <a:bodyPr/>
          <a:lstStyle/>
          <a:p>
            <a:r>
              <a:rPr lang="en-US" b="1"/>
              <a:t>Analysis of Extremes</a:t>
            </a:r>
          </a:p>
        </p:txBody>
      </p:sp>
      <p:pic>
        <p:nvPicPr>
          <p:cNvPr id="6" name="Content Placeholder 5">
            <a:extLst>
              <a:ext uri="{FF2B5EF4-FFF2-40B4-BE49-F238E27FC236}">
                <a16:creationId xmlns:a16="http://schemas.microsoft.com/office/drawing/2014/main" id="{FB64F8B1-93E2-D617-3AB6-94E4C98468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684" y="1756141"/>
            <a:ext cx="8947150" cy="1672859"/>
          </a:xfrm>
        </p:spPr>
      </p:pic>
      <p:pic>
        <p:nvPicPr>
          <p:cNvPr id="10" name="Picture 9">
            <a:extLst>
              <a:ext uri="{FF2B5EF4-FFF2-40B4-BE49-F238E27FC236}">
                <a16:creationId xmlns:a16="http://schemas.microsoft.com/office/drawing/2014/main" id="{BDD3EF05-D92B-D825-EBE6-FF682F54B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83" y="3765257"/>
            <a:ext cx="8947151" cy="1977580"/>
          </a:xfrm>
          <a:prstGeom prst="rect">
            <a:avLst/>
          </a:prstGeom>
        </p:spPr>
      </p:pic>
    </p:spTree>
    <p:extLst>
      <p:ext uri="{BB962C8B-B14F-4D97-AF65-F5344CB8AC3E}">
        <p14:creationId xmlns:p14="http://schemas.microsoft.com/office/powerpoint/2010/main" val="945197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30202-DC03-D26F-08DD-5832A92EB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241E9-21E1-3CA5-2871-AFC97BD9E2AE}"/>
              </a:ext>
            </a:extLst>
          </p:cNvPr>
          <p:cNvSpPr>
            <a:spLocks noGrp="1"/>
          </p:cNvSpPr>
          <p:nvPr>
            <p:ph type="title"/>
          </p:nvPr>
        </p:nvSpPr>
        <p:spPr/>
        <p:txBody>
          <a:bodyPr/>
          <a:lstStyle/>
          <a:p>
            <a:r>
              <a:rPr lang="en-US" b="1"/>
              <a:t>Explainability (Grad-CAM)</a:t>
            </a:r>
            <a:br>
              <a:rPr lang="en-US" b="1"/>
            </a:br>
            <a:endParaRPr lang="en-US"/>
          </a:p>
        </p:txBody>
      </p:sp>
      <p:sp>
        <p:nvSpPr>
          <p:cNvPr id="4" name="Rectangle 1">
            <a:extLst>
              <a:ext uri="{FF2B5EF4-FFF2-40B4-BE49-F238E27FC236}">
                <a16:creationId xmlns:a16="http://schemas.microsoft.com/office/drawing/2014/main" id="{7B62515D-E359-BE8D-6AA2-FE6C3BD61C47}"/>
              </a:ext>
            </a:extLst>
          </p:cNvPr>
          <p:cNvSpPr>
            <a:spLocks noGrp="1" noChangeArrowheads="1"/>
          </p:cNvSpPr>
          <p:nvPr>
            <p:ph idx="1"/>
          </p:nvPr>
        </p:nvSpPr>
        <p:spPr bwMode="auto">
          <a:xfrm>
            <a:off x="1117600" y="2048989"/>
            <a:ext cx="9777010"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a:ln>
                  <a:noFill/>
                </a:ln>
                <a:solidFill>
                  <a:schemeClr val="tx1"/>
                </a:solidFill>
                <a:effectLst/>
              </a:rPr>
              <a:t>Motivation:</a:t>
            </a:r>
            <a:r>
              <a:rPr kumimoji="0" lang="en-US" altLang="en-US" sz="1900" b="0" i="0" u="none" strike="noStrike" cap="none" normalizeH="0" baseline="0">
                <a:ln>
                  <a:noFill/>
                </a:ln>
                <a:solidFill>
                  <a:schemeClr val="tx1"/>
                </a:solidFill>
                <a:effectLst/>
              </a:rPr>
              <a:t> Investigating the low accuracy (</a:t>
            </a:r>
            <a:r>
              <a:rPr kumimoji="0" lang="en-US" altLang="en-US" sz="1900" b="1" i="0" u="none" strike="noStrike" cap="none" normalizeH="0" baseline="0">
                <a:ln>
                  <a:noFill/>
                </a:ln>
                <a:solidFill>
                  <a:schemeClr val="tx1"/>
                </a:solidFill>
                <a:effectLst/>
              </a:rPr>
              <a:t>41.8%</a:t>
            </a:r>
            <a:r>
              <a:rPr kumimoji="0" lang="en-US" altLang="en-US" sz="1900" b="0" i="0" u="none" strike="noStrike" cap="none" normalizeH="0" baseline="0">
                <a:ln>
                  <a:noFill/>
                </a:ln>
                <a:solidFill>
                  <a:schemeClr val="tx1"/>
                </a:solidFill>
                <a:effectLst/>
              </a:rPr>
              <a:t>)</a:t>
            </a:r>
          </a:p>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a:ln>
                  <a:noFill/>
                </a:ln>
                <a:solidFill>
                  <a:schemeClr val="tx1"/>
                </a:solidFill>
                <a:effectLst/>
              </a:rPr>
              <a:t>Method:</a:t>
            </a:r>
            <a:r>
              <a:rPr kumimoji="0" lang="en-US" altLang="en-US" sz="1900" b="0" i="0" u="none" strike="noStrike" cap="none" normalizeH="0" baseline="0">
                <a:ln>
                  <a:noFill/>
                </a:ln>
                <a:solidFill>
                  <a:schemeClr val="tx1"/>
                </a:solidFill>
                <a:effectLst/>
              </a:rPr>
              <a:t> Grad-CAM (Visualizing Model Focus)</a:t>
            </a:r>
          </a:p>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a:ln>
                  <a:noFill/>
                </a:ln>
                <a:solidFill>
                  <a:schemeClr val="tx1"/>
                </a:solidFill>
                <a:effectLst/>
              </a:rPr>
              <a:t>Observations:</a:t>
            </a:r>
            <a:endParaRPr kumimoji="0" lang="en-US" altLang="en-US" sz="1900" b="0" i="0" u="none" strike="noStrike" cap="none" normalizeH="0" baseline="0">
              <a:ln>
                <a:noFill/>
              </a:ln>
              <a:solidFill>
                <a:schemeClr val="tx1"/>
              </a:solidFill>
              <a:effectLst/>
            </a:endParaRPr>
          </a:p>
          <a:p>
            <a:pPr marL="0" indent="0" eaLnBrk="0" hangingPunct="0">
              <a:lnSpc>
                <a:spcPct val="150000"/>
              </a:lnSpc>
              <a:spcBef>
                <a:spcPct val="0"/>
              </a:spcBef>
              <a:buNone/>
            </a:pPr>
            <a:r>
              <a:rPr kumimoji="0" lang="en-US" altLang="en-US" sz="1900" b="1" i="0" u="none" strike="noStrike" cap="none" normalizeH="0" baseline="0">
                <a:ln>
                  <a:noFill/>
                </a:ln>
                <a:solidFill>
                  <a:schemeClr val="tx1"/>
                </a:solidFill>
                <a:effectLst/>
              </a:rPr>
              <a:t>Success:</a:t>
            </a:r>
            <a:r>
              <a:rPr kumimoji="0" lang="en-US" altLang="en-US" sz="1900" b="0" i="0" u="none" strike="noStrike" cap="none" normalizeH="0" baseline="0">
                <a:ln>
                  <a:noFill/>
                </a:ln>
                <a:solidFill>
                  <a:schemeClr val="tx1"/>
                </a:solidFill>
                <a:effectLst/>
              </a:rPr>
              <a:t> On simple backgrounds, model focuses on the object (e.g., Mug).</a:t>
            </a:r>
          </a:p>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a:ln>
                  <a:noFill/>
                </a:ln>
                <a:solidFill>
                  <a:schemeClr val="tx1"/>
                </a:solidFill>
                <a:effectLst/>
              </a:rPr>
              <a:t>Failure:</a:t>
            </a:r>
            <a:r>
              <a:rPr kumimoji="0" lang="en-US" altLang="en-US" sz="1900" b="0" i="0" u="none" strike="noStrike" cap="none" normalizeH="0" baseline="0">
                <a:ln>
                  <a:noFill/>
                </a:ln>
                <a:solidFill>
                  <a:schemeClr val="tx1"/>
                </a:solidFill>
                <a:effectLst/>
              </a:rPr>
              <a:t> On complex backgrounds (e.g., Binder on Grille), model gets confused.</a:t>
            </a:r>
          </a:p>
          <a:p>
            <a:pPr marL="0" indent="0" defTabSz="914400" eaLnBrk="0" fontAlgn="base" hangingPunct="0">
              <a:lnSpc>
                <a:spcPct val="150000"/>
              </a:lnSpc>
              <a:spcBef>
                <a:spcPct val="0"/>
              </a:spcBef>
              <a:spcAft>
                <a:spcPct val="0"/>
              </a:spcAft>
              <a:buSzTx/>
              <a:buNone/>
            </a:pPr>
            <a:r>
              <a:rPr kumimoji="0" lang="en-US" altLang="en-US" sz="1900" b="1" i="0" u="none" strike="noStrike" cap="none" normalizeH="0" baseline="0">
                <a:ln>
                  <a:noFill/>
                </a:ln>
                <a:solidFill>
                  <a:schemeClr val="tx1"/>
                </a:solidFill>
                <a:effectLst/>
              </a:rPr>
              <a:t>Insight:</a:t>
            </a:r>
            <a:endParaRPr kumimoji="0" lang="en-US" altLang="en-US" sz="1900" b="0" i="0" u="none" strike="noStrike" cap="none" normalizeH="0" baseline="0">
              <a:ln>
                <a:noFill/>
              </a:ln>
              <a:solidFill>
                <a:schemeClr val="tx1"/>
              </a:solidFill>
              <a:effectLst/>
            </a:endParaRPr>
          </a:p>
          <a:p>
            <a:pPr marL="0" indent="0" defTabSz="914400" eaLnBrk="0" fontAlgn="base" hangingPunct="0">
              <a:lnSpc>
                <a:spcPct val="150000"/>
              </a:lnSpc>
              <a:spcBef>
                <a:spcPct val="0"/>
              </a:spcBef>
              <a:spcAft>
                <a:spcPct val="0"/>
              </a:spcAft>
              <a:buSzTx/>
              <a:buNone/>
            </a:pPr>
            <a:r>
              <a:rPr kumimoji="0" lang="en-US" altLang="en-US" sz="1900" b="0" i="0" u="none" strike="noStrike" cap="none" normalizeH="0" baseline="0">
                <a:ln>
                  <a:noFill/>
                </a:ln>
                <a:solidFill>
                  <a:schemeClr val="tx1"/>
                </a:solidFill>
                <a:effectLst/>
              </a:rPr>
              <a:t>Model is distracted by </a:t>
            </a:r>
            <a:r>
              <a:rPr kumimoji="0" lang="en-US" altLang="en-US" sz="1900" b="1" i="0" u="none" strike="noStrike" cap="none" normalizeH="0" baseline="0">
                <a:ln>
                  <a:noFill/>
                </a:ln>
                <a:solidFill>
                  <a:schemeClr val="tx1"/>
                </a:solidFill>
                <a:effectLst/>
              </a:rPr>
              <a:t>background textures</a:t>
            </a:r>
            <a:r>
              <a:rPr kumimoji="0" lang="en-US" altLang="en-US" sz="1900" b="0" i="0" u="none" strike="noStrike" cap="none" normalizeH="0" baseline="0">
                <a:ln>
                  <a:noFill/>
                </a:ln>
                <a:solidFill>
                  <a:schemeClr val="tx1"/>
                </a:solidFill>
                <a:effectLst/>
              </a:rPr>
              <a:t> (Grilles, Woods).</a:t>
            </a:r>
          </a:p>
          <a:p>
            <a:pPr marL="0" indent="0" defTabSz="914400" eaLnBrk="0" fontAlgn="base" hangingPunct="0">
              <a:lnSpc>
                <a:spcPct val="150000"/>
              </a:lnSpc>
              <a:spcBef>
                <a:spcPct val="0"/>
              </a:spcBef>
              <a:spcAft>
                <a:spcPct val="0"/>
              </a:spcAft>
              <a:buSzTx/>
              <a:buNone/>
            </a:pPr>
            <a:r>
              <a:rPr kumimoji="0" lang="en-US" altLang="en-US" sz="1900" b="0" i="0" u="none" strike="noStrike" cap="none" normalizeH="0" baseline="0">
                <a:ln>
                  <a:noFill/>
                </a:ln>
                <a:solidFill>
                  <a:schemeClr val="tx1"/>
                </a:solidFill>
                <a:effectLst/>
              </a:rPr>
              <a:t>This "Noise" leads to incorrect predictions.</a:t>
            </a:r>
          </a:p>
          <a:p>
            <a:pPr marL="0" indent="0" eaLnBrk="0" hangingPunct="0">
              <a:spcBef>
                <a:spcPct val="0"/>
              </a:spcBef>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708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F0254-CB03-6269-040A-BD1C3FE6F82F}"/>
              </a:ext>
            </a:extLst>
          </p:cNvPr>
          <p:cNvSpPr>
            <a:spLocks noGrp="1"/>
          </p:cNvSpPr>
          <p:nvPr>
            <p:ph type="title"/>
          </p:nvPr>
        </p:nvSpPr>
        <p:spPr>
          <a:xfrm>
            <a:off x="783968" y="1142999"/>
            <a:ext cx="9956800" cy="1143000"/>
          </a:xfrm>
        </p:spPr>
        <p:txBody>
          <a:bodyPr/>
          <a:lstStyle/>
          <a:p>
            <a:r>
              <a:rPr lang="en-US" b="1"/>
              <a:t>Motivation</a:t>
            </a:r>
          </a:p>
        </p:txBody>
      </p:sp>
      <p:sp>
        <p:nvSpPr>
          <p:cNvPr id="4" name="Rectangle 1">
            <a:extLst>
              <a:ext uri="{FF2B5EF4-FFF2-40B4-BE49-F238E27FC236}">
                <a16:creationId xmlns:a16="http://schemas.microsoft.com/office/drawing/2014/main" id="{96E658DD-81FA-6540-F83E-F767EBC35338}"/>
              </a:ext>
            </a:extLst>
          </p:cNvPr>
          <p:cNvSpPr>
            <a:spLocks noGrp="1" noChangeArrowheads="1"/>
          </p:cNvSpPr>
          <p:nvPr>
            <p:ph idx="1"/>
          </p:nvPr>
        </p:nvSpPr>
        <p:spPr bwMode="auto">
          <a:xfrm>
            <a:off x="783968" y="1323787"/>
            <a:ext cx="11019363"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br>
              <a:rPr kumimoji="0" lang="en-US" altLang="en-US" sz="2000" b="1" i="0" u="none" strike="noStrike" cap="none" normalizeH="0" baseline="0">
                <a:ln>
                  <a:noFill/>
                </a:ln>
                <a:solidFill>
                  <a:schemeClr val="tx1"/>
                </a:solidFill>
                <a:effectLst/>
                <a:latin typeface="Arial" panose="020B0604020202020204" pitchFamily="34" charset="0"/>
              </a:rPr>
            </a:br>
            <a:br>
              <a:rPr kumimoji="0" lang="en-US" altLang="en-US" sz="2000" b="1" i="0" u="none" strike="noStrike" cap="none" normalizeH="0" baseline="0">
                <a:ln>
                  <a:noFill/>
                </a:ln>
                <a:solidFill>
                  <a:schemeClr val="tx1"/>
                </a:solidFill>
                <a:effectLst/>
                <a:latin typeface="Arial" panose="020B0604020202020204" pitchFamily="34" charset="0"/>
              </a:rPr>
            </a:br>
            <a:r>
              <a:rPr kumimoji="0" lang="en-US" altLang="en-US" sz="2000" b="1" i="0" u="none" strike="noStrike" cap="none" normalizeH="0" baseline="0">
                <a:ln>
                  <a:noFill/>
                </a:ln>
                <a:solidFill>
                  <a:schemeClr val="tx1"/>
                </a:solidFill>
                <a:effectLst/>
                <a:latin typeface="Arial" panose="020B0604020202020204" pitchFamily="34" charset="0"/>
              </a:rPr>
              <a:t>Primary Goals:</a:t>
            </a: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i="0" u="none" strike="noStrike" cap="none" normalizeH="0" baseline="0">
                <a:ln>
                  <a:noFill/>
                </a:ln>
                <a:solidFill>
                  <a:schemeClr val="tx1"/>
                </a:solidFill>
                <a:effectLst/>
                <a:latin typeface="Arial" panose="020B0604020202020204" pitchFamily="34" charset="0"/>
              </a:rPr>
              <a:t>Build a complete Machine Learning model using the ImageNet-1K Subset.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i="0" u="none" strike="noStrike" cap="none" normalizeH="0" baseline="0">
                <a:ln>
                  <a:noFill/>
                </a:ln>
                <a:solidFill>
                  <a:schemeClr val="tx1"/>
                </a:solidFill>
                <a:effectLst/>
                <a:latin typeface="Arial" panose="020B0604020202020204" pitchFamily="34" charset="0"/>
              </a:rPr>
              <a:t>Learn how to train, test, and evaluate a custom image classifier.</a:t>
            </a:r>
            <a:br>
              <a:rPr kumimoji="0" lang="en-US" altLang="en-US" sz="2000" i="0" u="none" strike="noStrike" cap="none" normalizeH="0" baseline="0">
                <a:ln>
                  <a:noFill/>
                </a:ln>
                <a:solidFill>
                  <a:schemeClr val="tx1"/>
                </a:solidFill>
                <a:effectLst/>
                <a:latin typeface="Arial" panose="020B0604020202020204" pitchFamily="34" charset="0"/>
              </a:rPr>
            </a:br>
            <a:endParaRPr kumimoji="0" lang="en-US" altLang="en-US" sz="200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a:ln>
                  <a:noFill/>
                </a:ln>
                <a:solidFill>
                  <a:schemeClr val="tx1"/>
                </a:solidFill>
                <a:effectLst/>
                <a:latin typeface="Arial" panose="020B0604020202020204" pitchFamily="34" charset="0"/>
              </a:rPr>
              <a:t>Key Questions Explored:</a:t>
            </a:r>
            <a:br>
              <a:rPr kumimoji="0" lang="en-US" altLang="en-US" sz="2000" b="1" i="0" u="none" strike="noStrike" cap="none" normalizeH="0" baseline="0">
                <a:ln>
                  <a:noFill/>
                </a:ln>
                <a:solidFill>
                  <a:schemeClr val="tx1"/>
                </a:solidFill>
                <a:effectLst/>
                <a:latin typeface="Arial" panose="020B0604020202020204" pitchFamily="34" charset="0"/>
              </a:rPr>
            </a:b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a:ln>
                  <a:noFill/>
                </a:ln>
                <a:solidFill>
                  <a:schemeClr val="tx1"/>
                </a:solidFill>
                <a:effectLst/>
                <a:latin typeface="Arial" panose="020B0604020202020204" pitchFamily="34" charset="0"/>
              </a:rPr>
              <a:t>Model Selection:</a:t>
            </a:r>
            <a:r>
              <a:rPr kumimoji="0" lang="en-US" altLang="en-US" sz="2000" i="0" u="none" strike="noStrike" cap="none" normalizeH="0" baseline="0">
                <a:ln>
                  <a:noFill/>
                </a:ln>
                <a:solidFill>
                  <a:schemeClr val="tx1"/>
                </a:solidFill>
                <a:effectLst/>
                <a:latin typeface="Arial" panose="020B0604020202020204" pitchFamily="34" charset="0"/>
              </a:rPr>
              <a:t> Which architecture works better for small data (MobileNetV2 vs. ResNet50)?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i="0" u="none" strike="noStrike" cap="none" normalizeH="0" baseline="0">
                <a:ln>
                  <a:noFill/>
                </a:ln>
                <a:solidFill>
                  <a:schemeClr val="tx1"/>
                </a:solidFill>
                <a:effectLst/>
                <a:latin typeface="Arial" panose="020B0604020202020204" pitchFamily="34" charset="0"/>
              </a:rPr>
              <a:t>The "Reality Check": Why does accuracy often drop significantly on real-world data? </a:t>
            </a:r>
          </a:p>
          <a:p>
            <a:pPr marL="0" marR="0" lvl="0" indent="0" algn="l" defTabSz="914400" rtl="0" eaLnBrk="0" fontAlgn="base" latinLnBrk="0" hangingPunct="0">
              <a:lnSpc>
                <a:spcPct val="100000"/>
              </a:lnSpc>
              <a:spcBef>
                <a:spcPct val="0"/>
              </a:spcBef>
              <a:spcAft>
                <a:spcPct val="0"/>
              </a:spcAft>
              <a:buClrTx/>
              <a:buSzTx/>
              <a:buNone/>
              <a:tabLst/>
            </a:pPr>
            <a:br>
              <a:rPr kumimoji="0" lang="en-US" altLang="en-US" sz="2000" b="1" i="0" u="none" strike="noStrike" cap="none" normalizeH="0" baseline="0">
                <a:ln>
                  <a:noFill/>
                </a:ln>
                <a:solidFill>
                  <a:schemeClr val="tx1"/>
                </a:solidFill>
                <a:effectLst/>
                <a:latin typeface="Arial" panose="020B0604020202020204" pitchFamily="34" charset="0"/>
              </a:rPr>
            </a:br>
            <a:r>
              <a:rPr kumimoji="0" lang="en-US" altLang="en-US" sz="2000" b="1" i="0" u="none" strike="noStrike" cap="none" normalizeH="0" baseline="0">
                <a:ln>
                  <a:noFill/>
                </a:ln>
                <a:solidFill>
                  <a:schemeClr val="tx1"/>
                </a:solidFill>
                <a:effectLst/>
                <a:latin typeface="Arial" panose="020B0604020202020204" pitchFamily="34" charset="0"/>
              </a:rPr>
              <a:t>Scope</a:t>
            </a:r>
            <a:r>
              <a:rPr kumimoji="0" lang="en-US" altLang="en-US" sz="200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i="0" u="none" strike="noStrike" cap="none" normalizeH="0" baseline="0">
                <a:ln>
                  <a:noFill/>
                </a:ln>
                <a:solidFill>
                  <a:schemeClr val="tx1"/>
                </a:solidFill>
                <a:effectLst/>
                <a:latin typeface="Arial" panose="020B0604020202020204" pitchFamily="34" charset="0"/>
              </a:rPr>
              <a:t>Hands-on experimentation with Transfer Learning.</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i="0" u="none" strike="noStrike" cap="none" normalizeH="0" baseline="0">
                <a:ln>
                  <a:noFill/>
                </a:ln>
                <a:solidFill>
                  <a:schemeClr val="tx1"/>
                </a:solidFill>
                <a:effectLst/>
                <a:latin typeface="Arial" panose="020B0604020202020204" pitchFamily="34" charset="0"/>
              </a:rPr>
              <a:t>Implementation of Grad-CAM for model debugging and explainability.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8582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9B90-709F-1C85-F9A6-2DD5424497D0}"/>
              </a:ext>
            </a:extLst>
          </p:cNvPr>
          <p:cNvSpPr>
            <a:spLocks noGrp="1"/>
          </p:cNvSpPr>
          <p:nvPr>
            <p:ph type="title"/>
          </p:nvPr>
        </p:nvSpPr>
        <p:spPr>
          <a:xfrm>
            <a:off x="1083593" y="1006765"/>
            <a:ext cx="9956800" cy="1143000"/>
          </a:xfrm>
        </p:spPr>
        <p:txBody>
          <a:bodyPr/>
          <a:lstStyle/>
          <a:p>
            <a:r>
              <a:rPr lang="en-US" b="1"/>
              <a:t>Explainability (Grad-CAM)</a:t>
            </a:r>
            <a:br>
              <a:rPr lang="en-US" b="1"/>
            </a:br>
            <a:endParaRPr lang="en-US"/>
          </a:p>
        </p:txBody>
      </p:sp>
      <p:pic>
        <p:nvPicPr>
          <p:cNvPr id="6" name="Content Placeholder 5">
            <a:extLst>
              <a:ext uri="{FF2B5EF4-FFF2-40B4-BE49-F238E27FC236}">
                <a16:creationId xmlns:a16="http://schemas.microsoft.com/office/drawing/2014/main" id="{338A4832-715A-E8E7-497C-F5CD54F7C8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25531" y="4135405"/>
            <a:ext cx="2032317" cy="170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3266E1AD-EF70-1A26-10EC-F0E859650E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9592" y="4114489"/>
            <a:ext cx="1922473" cy="1739190"/>
          </a:xfrm>
          <a:prstGeom prst="rect">
            <a:avLst/>
          </a:prstGeom>
        </p:spPr>
      </p:pic>
      <p:pic>
        <p:nvPicPr>
          <p:cNvPr id="22" name="Picture 21">
            <a:extLst>
              <a:ext uri="{FF2B5EF4-FFF2-40B4-BE49-F238E27FC236}">
                <a16:creationId xmlns:a16="http://schemas.microsoft.com/office/drawing/2014/main" id="{9F82A8B3-0DA5-6DA9-4E48-F24E71BACF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6738" y="4135405"/>
            <a:ext cx="1833302" cy="1739190"/>
          </a:xfrm>
          <a:prstGeom prst="rect">
            <a:avLst/>
          </a:prstGeom>
        </p:spPr>
      </p:pic>
      <p:pic>
        <p:nvPicPr>
          <p:cNvPr id="24" name="Picture 23">
            <a:extLst>
              <a:ext uri="{FF2B5EF4-FFF2-40B4-BE49-F238E27FC236}">
                <a16:creationId xmlns:a16="http://schemas.microsoft.com/office/drawing/2014/main" id="{A1DC720A-47E9-FF2C-1E4E-5C6F776B41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127" y="4114489"/>
            <a:ext cx="1833303" cy="1739190"/>
          </a:xfrm>
          <a:prstGeom prst="rect">
            <a:avLst/>
          </a:prstGeom>
        </p:spPr>
      </p:pic>
      <p:pic>
        <p:nvPicPr>
          <p:cNvPr id="3" name="Picture 2">
            <a:extLst>
              <a:ext uri="{FF2B5EF4-FFF2-40B4-BE49-F238E27FC236}">
                <a16:creationId xmlns:a16="http://schemas.microsoft.com/office/drawing/2014/main" id="{A5CDD6E5-3089-966F-CAEB-7B9EBF474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079" y="1578265"/>
            <a:ext cx="11474619" cy="2536224"/>
          </a:xfrm>
          <a:prstGeom prst="rect">
            <a:avLst/>
          </a:prstGeom>
        </p:spPr>
      </p:pic>
      <p:pic>
        <p:nvPicPr>
          <p:cNvPr id="5" name="Picture 4">
            <a:extLst>
              <a:ext uri="{FF2B5EF4-FFF2-40B4-BE49-F238E27FC236}">
                <a16:creationId xmlns:a16="http://schemas.microsoft.com/office/drawing/2014/main" id="{A0C58872-EDE9-3496-673C-280CDBF5E4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4692" y="4135407"/>
            <a:ext cx="1987783" cy="1703325"/>
          </a:xfrm>
          <a:prstGeom prst="rect">
            <a:avLst/>
          </a:prstGeom>
        </p:spPr>
      </p:pic>
    </p:spTree>
    <p:extLst>
      <p:ext uri="{BB962C8B-B14F-4D97-AF65-F5344CB8AC3E}">
        <p14:creationId xmlns:p14="http://schemas.microsoft.com/office/powerpoint/2010/main" val="400532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7639-39FE-E5AA-63EA-1FD148AAD678}"/>
              </a:ext>
            </a:extLst>
          </p:cNvPr>
          <p:cNvSpPr>
            <a:spLocks noGrp="1"/>
          </p:cNvSpPr>
          <p:nvPr>
            <p:ph type="title"/>
          </p:nvPr>
        </p:nvSpPr>
        <p:spPr>
          <a:xfrm>
            <a:off x="769680" y="1082561"/>
            <a:ext cx="9956800" cy="1143000"/>
          </a:xfrm>
        </p:spPr>
        <p:txBody>
          <a:bodyPr/>
          <a:lstStyle/>
          <a:p>
            <a:r>
              <a:rPr lang="en-US" b="1"/>
              <a:t>Generalization Analysis (Test vs. Custom)</a:t>
            </a:r>
          </a:p>
        </p:txBody>
      </p:sp>
      <p:sp>
        <p:nvSpPr>
          <p:cNvPr id="4" name="Rectangle 1">
            <a:extLst>
              <a:ext uri="{FF2B5EF4-FFF2-40B4-BE49-F238E27FC236}">
                <a16:creationId xmlns:a16="http://schemas.microsoft.com/office/drawing/2014/main" id="{68131E35-7047-AD9A-C3E0-920033FC21B7}"/>
              </a:ext>
            </a:extLst>
          </p:cNvPr>
          <p:cNvSpPr>
            <a:spLocks noGrp="1" noChangeArrowheads="1"/>
          </p:cNvSpPr>
          <p:nvPr>
            <p:ph idx="1"/>
          </p:nvPr>
        </p:nvSpPr>
        <p:spPr bwMode="auto">
          <a:xfrm>
            <a:off x="769680" y="2077273"/>
            <a:ext cx="6712063" cy="3728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solidFill>
                  <a:schemeClr val="tx1"/>
                </a:solidFill>
                <a:effectLst/>
              </a:rPr>
              <a:t>Visualizing the "Reality Gap"</a:t>
            </a:r>
            <a:endParaRPr kumimoji="0" lang="en-US" altLang="en-US" sz="20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solidFill>
                  <a:schemeClr val="tx1"/>
                </a:solidFill>
                <a:effectLst/>
              </a:rPr>
              <a:t>Performance Metrics:</a:t>
            </a:r>
            <a:endParaRPr kumimoji="0" lang="en-US" altLang="en-US" sz="20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solidFill>
                  <a:schemeClr val="tx1"/>
                </a:solidFill>
                <a:effectLst/>
              </a:rPr>
              <a:t>Validation Accuracy (Orange Line):</a:t>
            </a:r>
            <a:r>
              <a:rPr kumimoji="0" lang="en-US" altLang="en-US" sz="2000" b="0" i="0" u="none" strike="noStrike" cap="none" normalizeH="0" baseline="0">
                <a:ln>
                  <a:noFill/>
                </a:ln>
                <a:solidFill>
                  <a:schemeClr val="tx1"/>
                </a:solidFill>
                <a:effectLst/>
              </a:rPr>
              <a:t> </a:t>
            </a:r>
            <a:r>
              <a:rPr kumimoji="0" lang="en-US" altLang="en-US" sz="2000" b="1" i="0" u="none" strike="noStrike" cap="none" normalizeH="0" baseline="0">
                <a:ln>
                  <a:noFill/>
                </a:ln>
                <a:solidFill>
                  <a:schemeClr val="tx1"/>
                </a:solidFill>
                <a:effectLst/>
              </a:rPr>
              <a:t>84%</a:t>
            </a:r>
            <a:r>
              <a:rPr kumimoji="0" lang="en-US" altLang="en-US" sz="2000" b="0" i="0" u="none" strike="noStrike" cap="none" normalizeH="0" baseline="0">
                <a:ln>
                  <a:noFill/>
                </a:ln>
                <a:solidFill>
                  <a:schemeClr val="tx1"/>
                </a:solidFill>
                <a:effectLst/>
              </a:rPr>
              <a:t> (Standard Data)</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solidFill>
                  <a:schemeClr val="tx1"/>
                </a:solidFill>
                <a:effectLst/>
              </a:rPr>
              <a:t>Custom Test Accuracy (Red Line):</a:t>
            </a:r>
            <a:r>
              <a:rPr kumimoji="0" lang="en-US" altLang="en-US" sz="2000" b="0" i="0" u="none" strike="noStrike" cap="none" normalizeH="0" baseline="0">
                <a:ln>
                  <a:noFill/>
                </a:ln>
                <a:solidFill>
                  <a:schemeClr val="tx1"/>
                </a:solidFill>
                <a:effectLst/>
              </a:rPr>
              <a:t> </a:t>
            </a:r>
            <a:r>
              <a:rPr kumimoji="0" lang="en-US" altLang="en-US" sz="2000" b="1" i="0" u="none" strike="noStrike" cap="none" normalizeH="0" baseline="0">
                <a:ln>
                  <a:noFill/>
                </a:ln>
                <a:solidFill>
                  <a:schemeClr val="tx1"/>
                </a:solidFill>
                <a:effectLst/>
              </a:rPr>
              <a:t>41.8%</a:t>
            </a:r>
            <a:r>
              <a:rPr kumimoji="0" lang="en-US" altLang="en-US" sz="2000" b="0" i="0" u="none" strike="noStrike" cap="none" normalizeH="0" baseline="0">
                <a:ln>
                  <a:noFill/>
                </a:ln>
                <a:solidFill>
                  <a:schemeClr val="tx1"/>
                </a:solidFill>
                <a:effectLst/>
              </a:rPr>
              <a:t> (Real World)</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solidFill>
                  <a:schemeClr val="tx1"/>
                </a:solidFill>
                <a:effectLst/>
              </a:rPr>
              <a:t>The Drop:</a:t>
            </a:r>
            <a:r>
              <a:rPr kumimoji="0" lang="en-US" altLang="en-US" sz="2000" b="0" i="0" u="none" strike="noStrike" cap="none" normalizeH="0" baseline="0">
                <a:ln>
                  <a:noFill/>
                </a:ln>
                <a:solidFill>
                  <a:schemeClr val="tx1"/>
                </a:solidFill>
                <a:effectLst/>
              </a:rPr>
              <a:t> </a:t>
            </a:r>
            <a:r>
              <a:rPr kumimoji="0" lang="en-US" altLang="en-US" sz="2000" b="1" i="0" u="none" strike="noStrike" cap="none" normalizeH="0" baseline="0">
                <a:ln>
                  <a:noFill/>
                </a:ln>
                <a:solidFill>
                  <a:schemeClr val="tx1"/>
                </a:solidFill>
                <a:effectLst/>
              </a:rPr>
              <a:t>42% decrease</a:t>
            </a:r>
            <a:r>
              <a:rPr kumimoji="0" lang="en-US" altLang="en-US" sz="2000" b="0" i="0" u="none" strike="noStrike" cap="none" normalizeH="0" baseline="0">
                <a:ln>
                  <a:noFill/>
                </a:ln>
                <a:solidFill>
                  <a:schemeClr val="tx1"/>
                </a:solidFill>
                <a:effectLst/>
              </a:rPr>
              <a:t> in performance.</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000" b="1" i="0" u="none" strike="noStrike" cap="none" normalizeH="0" baseline="0">
                <a:ln>
                  <a:noFill/>
                </a:ln>
                <a:solidFill>
                  <a:schemeClr val="tx1"/>
                </a:solidFill>
                <a:effectLst/>
              </a:rPr>
              <a:t>Conclusion:</a:t>
            </a:r>
            <a:r>
              <a:rPr kumimoji="0" lang="en-US" altLang="en-US" sz="2000" b="0" i="0" u="none" strike="noStrike" cap="none" normalizeH="0" baseline="0">
                <a:ln>
                  <a:noFill/>
                </a:ln>
                <a:solidFill>
                  <a:schemeClr val="tx1"/>
                </a:solidFill>
                <a:effectLst/>
              </a:rPr>
              <a:t> High validation scores do not guarantee real-world success.</a:t>
            </a:r>
          </a:p>
        </p:txBody>
      </p:sp>
      <p:pic>
        <p:nvPicPr>
          <p:cNvPr id="6" name="Content Placeholder 5">
            <a:extLst>
              <a:ext uri="{FF2B5EF4-FFF2-40B4-BE49-F238E27FC236}">
                <a16:creationId xmlns:a16="http://schemas.microsoft.com/office/drawing/2014/main" id="{4B7BE8F9-B218-088A-0AE9-8C20C273A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531" y="2038865"/>
            <a:ext cx="4583129" cy="2151919"/>
          </a:xfrm>
          <a:prstGeom prst="rect">
            <a:avLst/>
          </a:prstGeom>
        </p:spPr>
      </p:pic>
    </p:spTree>
    <p:extLst>
      <p:ext uri="{BB962C8B-B14F-4D97-AF65-F5344CB8AC3E}">
        <p14:creationId xmlns:p14="http://schemas.microsoft.com/office/powerpoint/2010/main" val="2087025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AEB90-E943-DC14-3B26-9992502164FD}"/>
              </a:ext>
            </a:extLst>
          </p:cNvPr>
          <p:cNvSpPr>
            <a:spLocks noGrp="1"/>
          </p:cNvSpPr>
          <p:nvPr>
            <p:ph type="title"/>
          </p:nvPr>
        </p:nvSpPr>
        <p:spPr>
          <a:xfrm>
            <a:off x="700912" y="887070"/>
            <a:ext cx="9956800" cy="1143000"/>
          </a:xfrm>
        </p:spPr>
        <p:txBody>
          <a:bodyPr/>
          <a:lstStyle/>
          <a:p>
            <a:r>
              <a:rPr lang="en-US"/>
              <a:t>Model Selection - ResNet50</a:t>
            </a:r>
          </a:p>
        </p:txBody>
      </p:sp>
      <p:sp>
        <p:nvSpPr>
          <p:cNvPr id="4" name="Rectangle 1">
            <a:extLst>
              <a:ext uri="{FF2B5EF4-FFF2-40B4-BE49-F238E27FC236}">
                <a16:creationId xmlns:a16="http://schemas.microsoft.com/office/drawing/2014/main" id="{86928965-9FCB-1F71-DCC2-48BB3DEFA585}"/>
              </a:ext>
            </a:extLst>
          </p:cNvPr>
          <p:cNvSpPr>
            <a:spLocks noGrp="1" noChangeArrowheads="1"/>
          </p:cNvSpPr>
          <p:nvPr>
            <p:ph idx="1"/>
          </p:nvPr>
        </p:nvSpPr>
        <p:spPr bwMode="auto">
          <a:xfrm>
            <a:off x="700912" y="2032537"/>
            <a:ext cx="11001411"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a:ln>
                  <a:noFill/>
                </a:ln>
                <a:effectLst/>
                <a:latin typeface="Arial"/>
                <a:cs typeface="Arial"/>
              </a:rPr>
              <a:t>Selected Model:</a:t>
            </a:r>
            <a:r>
              <a:rPr kumimoji="0" lang="en-US" altLang="en-US" sz="2000" b="0" i="0" u="none" strike="noStrike" cap="none" normalizeH="0" baseline="0">
                <a:ln>
                  <a:noFill/>
                </a:ln>
                <a:effectLst/>
                <a:latin typeface="Arial"/>
                <a:cs typeface="Arial"/>
              </a:rPr>
              <a:t> ResNet50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a:ln>
                  <a:noFill/>
                </a:ln>
                <a:effectLst/>
                <a:latin typeface="Arial"/>
                <a:cs typeface="Arial"/>
              </a:rPr>
              <a:t>Definition:</a:t>
            </a:r>
            <a:endParaRPr kumimoji="0" lang="en-US" altLang="en-US" sz="2000"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a:ln>
                  <a:noFill/>
                </a:ln>
                <a:effectLst/>
                <a:latin typeface="Arial"/>
                <a:cs typeface="Arial"/>
              </a:rPr>
              <a:t>A deep "Residual Network" with 50 layers, designed by Microsoft Research.</a:t>
            </a:r>
            <a:endParaRPr lang="en-US" altLang="en-US" sz="2000"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None/>
              <a:tabLst/>
            </a:pPr>
            <a:br>
              <a:rPr lang="en-US" altLang="en-US" sz="2000" b="1" i="0" u="none" strike="noStrike" cap="none" normalizeH="0" baseline="0">
                <a:ln>
                  <a:noFill/>
                </a:ln>
                <a:effectLst/>
                <a:latin typeface="Arial" panose="020B0604020202020204" pitchFamily="34" charset="0"/>
              </a:rPr>
            </a:br>
            <a:r>
              <a:rPr kumimoji="0" lang="en-US" altLang="en-US" sz="2000" b="1" i="0" u="none" strike="noStrike" cap="none" normalizeH="0" baseline="0">
                <a:ln>
                  <a:noFill/>
                </a:ln>
                <a:effectLst/>
                <a:latin typeface="Arial"/>
                <a:cs typeface="Arial"/>
              </a:rPr>
              <a:t>Key Innovation:</a:t>
            </a:r>
            <a:endParaRPr kumimoji="0" lang="en-US" altLang="en-US" sz="2000" b="0" i="0" u="none" strike="noStrike" cap="none" normalizeH="0" baseline="0">
              <a:ln>
                <a:noFill/>
              </a:ln>
              <a:effectLst/>
              <a:latin typeface="Arial"/>
              <a:cs typeface="Arial"/>
            </a:endParaRPr>
          </a:p>
          <a:p>
            <a:pPr marL="0" indent="0" eaLnBrk="0" hangingPunct="0">
              <a:spcBef>
                <a:spcPct val="0"/>
              </a:spcBef>
              <a:buNone/>
            </a:pPr>
            <a:br>
              <a:rPr lang="en-US" altLang="en-US" sz="2000" b="1" i="0" u="none" strike="noStrike" cap="none" normalizeH="0" baseline="0">
                <a:ln>
                  <a:noFill/>
                </a:ln>
                <a:effectLst/>
                <a:latin typeface="Arial" panose="020B0604020202020204" pitchFamily="34" charset="0"/>
              </a:rPr>
            </a:br>
            <a:r>
              <a:rPr kumimoji="0" lang="en-US" altLang="en-US" sz="2000" b="1" i="0" u="none" strike="noStrike" cap="none" normalizeH="0" baseline="0">
                <a:ln>
                  <a:noFill/>
                </a:ln>
                <a:effectLst/>
                <a:latin typeface="Arial"/>
                <a:cs typeface="Arial"/>
              </a:rPr>
              <a:t>Skip Connections:</a:t>
            </a:r>
            <a:r>
              <a:rPr kumimoji="0" lang="en-US" altLang="en-US" sz="2000" b="0" i="0" u="none" strike="noStrike" cap="none" normalizeH="0" baseline="0">
                <a:ln>
                  <a:noFill/>
                </a:ln>
                <a:effectLst/>
                <a:latin typeface="Arial"/>
                <a:cs typeface="Arial"/>
              </a:rPr>
              <a:t> Allows the network to learn very deep features without losing the </a:t>
            </a:r>
            <a:endParaRPr lang="en-US" altLang="en-US" sz="2000">
              <a:latin typeface="Arial"/>
              <a:cs typeface="Arial"/>
            </a:endParaRPr>
          </a:p>
          <a:p>
            <a:pPr marL="0" marR="0" lvl="0" indent="0" algn="l" defTabSz="914400">
              <a:lnSpc>
                <a:spcPct val="100000"/>
              </a:lnSpc>
              <a:spcBef>
                <a:spcPct val="0"/>
              </a:spcBef>
              <a:spcAft>
                <a:spcPct val="0"/>
              </a:spcAft>
              <a:buClrTx/>
              <a:buSzTx/>
              <a:buNone/>
              <a:tabLst/>
            </a:pPr>
            <a:r>
              <a:rPr kumimoji="0" lang="en-US" altLang="en-US" sz="2000" b="0" i="0" u="none" strike="noStrike" cap="none" normalizeH="0" baseline="0">
                <a:ln>
                  <a:noFill/>
                </a:ln>
                <a:effectLst/>
                <a:latin typeface="Arial"/>
                <a:cs typeface="Arial"/>
              </a:rPr>
              <a:t>training signal.</a:t>
            </a:r>
            <a:endParaRPr lang="en-US">
              <a:latin typeface="Arial"/>
              <a:cs typeface="Arial"/>
            </a:endParaRPr>
          </a:p>
          <a:p>
            <a:pPr marL="0" marR="0" lvl="0" indent="0" algn="l" defTabSz="914400" rtl="0" eaLnBrk="0" fontAlgn="base" latinLnBrk="0" hangingPunct="0">
              <a:lnSpc>
                <a:spcPct val="100000"/>
              </a:lnSpc>
              <a:spcBef>
                <a:spcPct val="0"/>
              </a:spcBef>
              <a:spcAft>
                <a:spcPct val="0"/>
              </a:spcAft>
              <a:buClrTx/>
              <a:buSzTx/>
              <a:buNone/>
              <a:tabLst/>
            </a:pPr>
            <a:br>
              <a:rPr lang="en-US" altLang="en-US" sz="2000" b="1" i="0" u="none" strike="noStrike" cap="none" normalizeH="0" baseline="0">
                <a:ln>
                  <a:noFill/>
                </a:ln>
                <a:effectLst/>
                <a:latin typeface="Arial" panose="020B0604020202020204" pitchFamily="34" charset="0"/>
              </a:rPr>
            </a:br>
            <a:r>
              <a:rPr kumimoji="0" lang="en-US" altLang="en-US" sz="2000" b="1" i="0" u="none" strike="noStrike" cap="none" normalizeH="0" baseline="0">
                <a:ln>
                  <a:noFill/>
                </a:ln>
                <a:effectLst/>
                <a:latin typeface="Arial"/>
                <a:cs typeface="Arial"/>
              </a:rPr>
              <a:t>Selection Reason:</a:t>
            </a:r>
            <a:endParaRPr kumimoji="0" lang="en-US" altLang="en-US" sz="2000" b="0" i="0" u="none" strike="noStrike" cap="none" normalizeH="0" baseline="0">
              <a:ln>
                <a:noFill/>
              </a:ln>
              <a:effectLst/>
              <a:latin typeface="Arial"/>
              <a:cs typeface="Arial"/>
            </a:endParaRPr>
          </a:p>
          <a:p>
            <a:pPr marL="0" indent="0" eaLnBrk="0" hangingPunct="0">
              <a:spcBef>
                <a:spcPct val="0"/>
              </a:spcBef>
              <a:buNone/>
            </a:pPr>
            <a:r>
              <a:rPr kumimoji="0" lang="en-US" altLang="en-US" sz="2000" b="1" i="0" u="none" strike="noStrike" cap="none" normalizeH="0" baseline="0">
                <a:ln>
                  <a:noFill/>
                </a:ln>
                <a:effectLst/>
                <a:latin typeface="Arial"/>
                <a:cs typeface="Arial"/>
              </a:rPr>
              <a:t>Capacity:</a:t>
            </a:r>
            <a:r>
              <a:rPr kumimoji="0" lang="en-US" altLang="en-US" sz="2000" b="0" i="0" u="none" strike="noStrike" cap="none" normalizeH="0" baseline="0">
                <a:ln>
                  <a:noFill/>
                </a:ln>
                <a:effectLst/>
                <a:latin typeface="Arial"/>
                <a:cs typeface="Arial"/>
              </a:rPr>
              <a:t> Tested to see if a massive "brain" (~25 Million parameters) outperforms the</a:t>
            </a:r>
            <a:endParaRPr lang="en-US" altLang="en-US" sz="2000">
              <a:latin typeface="Arial"/>
              <a:cs typeface="Arial"/>
            </a:endParaRPr>
          </a:p>
          <a:p>
            <a:pPr marL="0" indent="0">
              <a:spcBef>
                <a:spcPct val="0"/>
              </a:spcBef>
              <a:buNone/>
            </a:pPr>
            <a:r>
              <a:rPr lang="en-US" altLang="en-US" sz="2000">
                <a:latin typeface="Arial"/>
                <a:cs typeface="Arial"/>
              </a:rPr>
              <a:t> </a:t>
            </a:r>
            <a:r>
              <a:rPr kumimoji="0" lang="en-US" altLang="en-US" sz="2000" b="0" i="0" u="none" strike="noStrike" cap="none" normalizeH="0" baseline="0">
                <a:ln>
                  <a:noFill/>
                </a:ln>
                <a:effectLst/>
                <a:latin typeface="Arial"/>
                <a:cs typeface="Arial"/>
              </a:rPr>
              <a:t>lightweight </a:t>
            </a:r>
            <a:r>
              <a:rPr kumimoji="0" lang="en-US" altLang="en-US" sz="2000" b="0" i="0" u="none" strike="noStrike" cap="none" normalizeH="0" baseline="0" err="1">
                <a:ln>
                  <a:noFill/>
                </a:ln>
                <a:effectLst/>
                <a:latin typeface="Arial"/>
                <a:cs typeface="Arial"/>
              </a:rPr>
              <a:t>MobileNet</a:t>
            </a:r>
            <a:r>
              <a:rPr kumimoji="0" lang="en-US" altLang="en-US" sz="2000" b="0" i="0" u="none" strike="noStrike" cap="none" normalizeH="0" baseline="0">
                <a:ln>
                  <a:noFill/>
                </a:ln>
                <a:effectLst/>
                <a:latin typeface="Arial"/>
                <a:cs typeface="Arial"/>
              </a:rPr>
              <a:t> on small data.</a:t>
            </a:r>
            <a:endParaRPr lang="en-US">
              <a:latin typeface="Arial"/>
              <a:cs typeface="Arial"/>
            </a:endParaRPr>
          </a:p>
          <a:p>
            <a:pPr marL="0" indent="0" eaLnBrk="0" hangingPunct="0">
              <a:spcBef>
                <a:spcPct val="0"/>
              </a:spcBef>
              <a:buNone/>
            </a:pP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8410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C263-9606-599C-63EB-AA336C27A662}"/>
              </a:ext>
            </a:extLst>
          </p:cNvPr>
          <p:cNvSpPr>
            <a:spLocks noGrp="1"/>
          </p:cNvSpPr>
          <p:nvPr>
            <p:ph type="title"/>
          </p:nvPr>
        </p:nvSpPr>
        <p:spPr/>
        <p:txBody>
          <a:bodyPr/>
          <a:lstStyle/>
          <a:p>
            <a:r>
              <a:rPr lang="en-US"/>
              <a:t>Comparative Experiment (</a:t>
            </a:r>
            <a:r>
              <a:rPr lang="en-US" err="1"/>
              <a:t>ResNet</a:t>
            </a:r>
            <a:r>
              <a:rPr lang="en-US"/>
              <a:t> vs. </a:t>
            </a:r>
            <a:r>
              <a:rPr lang="en-US" err="1"/>
              <a:t>MobileNet</a:t>
            </a:r>
            <a:r>
              <a:rPr lang="en-US"/>
              <a:t>)</a:t>
            </a:r>
          </a:p>
        </p:txBody>
      </p:sp>
      <p:pic>
        <p:nvPicPr>
          <p:cNvPr id="6" name="Content Placeholder 5" descr="A graph of a graph with blue and orange lines&#10;&#10;AI-generated content may be incorrect.">
            <a:extLst>
              <a:ext uri="{FF2B5EF4-FFF2-40B4-BE49-F238E27FC236}">
                <a16:creationId xmlns:a16="http://schemas.microsoft.com/office/drawing/2014/main" id="{92E79ED8-FD63-0A11-95B1-3028BE295F48}"/>
              </a:ext>
            </a:extLst>
          </p:cNvPr>
          <p:cNvPicPr>
            <a:picLocks noGrp="1" noChangeAspect="1"/>
          </p:cNvPicPr>
          <p:nvPr>
            <p:ph idx="1"/>
          </p:nvPr>
        </p:nvPicPr>
        <p:blipFill>
          <a:blip r:embed="rId2"/>
          <a:stretch>
            <a:fillRect/>
          </a:stretch>
        </p:blipFill>
        <p:spPr bwMode="auto">
          <a:xfrm>
            <a:off x="3024723" y="2286000"/>
            <a:ext cx="5082958" cy="401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506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CFF49-9035-1F28-3F41-C4272D438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06287-226D-D251-D96A-C2682F34BD5A}"/>
              </a:ext>
            </a:extLst>
          </p:cNvPr>
          <p:cNvSpPr>
            <a:spLocks noGrp="1"/>
          </p:cNvSpPr>
          <p:nvPr>
            <p:ph type="title"/>
          </p:nvPr>
        </p:nvSpPr>
        <p:spPr>
          <a:xfrm>
            <a:off x="742043" y="903514"/>
            <a:ext cx="9956800" cy="1143000"/>
          </a:xfrm>
        </p:spPr>
        <p:txBody>
          <a:bodyPr/>
          <a:lstStyle/>
          <a:p>
            <a:r>
              <a:rPr lang="en-US"/>
              <a:t>Comparative Experiment (</a:t>
            </a:r>
            <a:r>
              <a:rPr lang="en-US" err="1"/>
              <a:t>ResNet</a:t>
            </a:r>
            <a:r>
              <a:rPr lang="en-US"/>
              <a:t> vs. </a:t>
            </a:r>
            <a:r>
              <a:rPr lang="en-US" err="1"/>
              <a:t>MobileNet</a:t>
            </a:r>
            <a:r>
              <a:rPr lang="en-US"/>
              <a:t>)</a:t>
            </a:r>
          </a:p>
        </p:txBody>
      </p:sp>
      <p:sp>
        <p:nvSpPr>
          <p:cNvPr id="6" name="Rectangle 1">
            <a:extLst>
              <a:ext uri="{FF2B5EF4-FFF2-40B4-BE49-F238E27FC236}">
                <a16:creationId xmlns:a16="http://schemas.microsoft.com/office/drawing/2014/main" id="{595D870E-0925-1E69-BC15-1865902F3F68}"/>
              </a:ext>
            </a:extLst>
          </p:cNvPr>
          <p:cNvSpPr>
            <a:spLocks noGrp="1" noChangeArrowheads="1"/>
          </p:cNvSpPr>
          <p:nvPr>
            <p:ph idx="1"/>
          </p:nvPr>
        </p:nvSpPr>
        <p:spPr bwMode="auto">
          <a:xfrm>
            <a:off x="744083" y="1915974"/>
            <a:ext cx="10901267" cy="44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kumimoji="0" lang="en-US" sz="2000" b="1" i="0" u="none" strike="noStrike" cap="none" normalizeH="0" baseline="0">
                <a:ln>
                  <a:noFill/>
                </a:ln>
                <a:effectLst/>
                <a:latin typeface="Arial"/>
                <a:cs typeface="Arial"/>
              </a:rPr>
              <a:t>Hypothesis:</a:t>
            </a:r>
            <a:r>
              <a:rPr lang="en-US" sz="2000" b="1">
                <a:latin typeface="Arial"/>
                <a:cs typeface="Arial"/>
              </a:rPr>
              <a:t> </a:t>
            </a:r>
            <a:r>
              <a:rPr kumimoji="0" lang="en-US" sz="2000" b="1" i="0" u="none" strike="noStrike" cap="none" normalizeH="0" baseline="0">
                <a:ln>
                  <a:noFill/>
                </a:ln>
                <a:effectLst/>
                <a:latin typeface="Arial"/>
                <a:cs typeface="Arial"/>
              </a:rPr>
              <a:t>Can a larger model (ResNet50) </a:t>
            </a:r>
            <a:r>
              <a:rPr lang="en-US" sz="2000" b="1">
                <a:latin typeface="Arial"/>
                <a:cs typeface="Arial"/>
              </a:rPr>
              <a:t>improve validation </a:t>
            </a:r>
            <a:r>
              <a:rPr kumimoji="0" lang="en-US" sz="2000" b="1" i="0" u="none" strike="noStrike" cap="none" normalizeH="0" baseline="0">
                <a:ln>
                  <a:noFill/>
                </a:ln>
                <a:effectLst/>
                <a:latin typeface="Arial"/>
                <a:cs typeface="Arial"/>
              </a:rPr>
              <a:t>accuracy?</a:t>
            </a:r>
            <a:endParaRPr lang="en-US" sz="2000" b="1">
              <a:latin typeface="Arial"/>
              <a:cs typeface="Arial"/>
            </a:endParaRPr>
          </a:p>
          <a:p>
            <a:pPr lvl="0" algn="l" defTabSz="914400">
              <a:spcAft>
                <a:spcPct val="0"/>
              </a:spcAft>
              <a:buNone/>
              <a:tabLst/>
            </a:pPr>
            <a:r>
              <a:rPr kumimoji="0" lang="en-US" sz="2000" b="1" i="0" u="none" strike="noStrike" cap="none" normalizeH="0" baseline="0">
                <a:ln>
                  <a:noFill/>
                </a:ln>
                <a:effectLst/>
                <a:latin typeface="Arial"/>
                <a:cs typeface="Arial"/>
              </a:rPr>
              <a:t>The Result (Validation Accuracy):</a:t>
            </a:r>
            <a:endParaRPr lang="en-US" sz="2000">
              <a:latin typeface="Arial"/>
              <a:cs typeface="Arial"/>
            </a:endParaRPr>
          </a:p>
          <a:p>
            <a:r>
              <a:rPr kumimoji="0" lang="en-US" sz="2000" b="1" i="0" u="none" strike="noStrike" cap="none" normalizeH="0" baseline="0">
                <a:ln>
                  <a:noFill/>
                </a:ln>
                <a:effectLst/>
                <a:latin typeface="Arial"/>
                <a:cs typeface="Arial"/>
              </a:rPr>
              <a:t>MobileNetV2 (Blue):</a:t>
            </a:r>
            <a:r>
              <a:rPr lang="en-US" sz="2000">
                <a:latin typeface="Arial"/>
                <a:cs typeface="Arial"/>
              </a:rPr>
              <a:t> </a:t>
            </a:r>
            <a:r>
              <a:rPr kumimoji="0" lang="en-US" sz="2000" b="0" i="0" u="none" strike="noStrike" cap="none" normalizeH="0" baseline="0">
                <a:ln>
                  <a:noFill/>
                </a:ln>
                <a:effectLst/>
                <a:latin typeface="Arial"/>
                <a:cs typeface="Arial"/>
              </a:rPr>
              <a:t>Stable</a:t>
            </a:r>
            <a:r>
              <a:rPr lang="en-US" sz="2000">
                <a:latin typeface="Arial"/>
                <a:cs typeface="Arial"/>
              </a:rPr>
              <a:t> performance </a:t>
            </a:r>
            <a:r>
              <a:rPr kumimoji="0" lang="en-US" sz="2000" b="0" i="0" u="none" strike="noStrike" cap="none" normalizeH="0" baseline="0">
                <a:ln>
                  <a:noFill/>
                </a:ln>
                <a:effectLst/>
                <a:latin typeface="Arial"/>
                <a:cs typeface="Arial"/>
              </a:rPr>
              <a:t>(</a:t>
            </a:r>
            <a:r>
              <a:rPr kumimoji="0" lang="en-US" sz="2000" i="0" u="none" strike="noStrike" cap="none" normalizeH="0" baseline="0">
                <a:ln>
                  <a:noFill/>
                </a:ln>
                <a:effectLst/>
                <a:latin typeface="Arial"/>
                <a:cs typeface="Arial"/>
              </a:rPr>
              <a:t>~</a:t>
            </a:r>
            <a:r>
              <a:rPr lang="en-US" sz="2000">
                <a:latin typeface="Arial"/>
                <a:cs typeface="Arial"/>
              </a:rPr>
              <a:t>83–85</a:t>
            </a:r>
            <a:r>
              <a:rPr kumimoji="0" lang="en-US" sz="2000" i="0" u="none" strike="noStrike" cap="none" normalizeH="0" baseline="0">
                <a:ln>
                  <a:noFill/>
                </a:ln>
                <a:effectLst/>
                <a:latin typeface="Arial"/>
                <a:cs typeface="Arial"/>
              </a:rPr>
              <a:t>%</a:t>
            </a:r>
            <a:r>
              <a:rPr kumimoji="0" lang="en-US" sz="2000" b="0" i="0" u="none" strike="noStrike" cap="none" normalizeH="0" baseline="0">
                <a:ln>
                  <a:noFill/>
                </a:ln>
                <a:effectLst/>
                <a:latin typeface="Arial"/>
                <a:cs typeface="Arial"/>
              </a:rPr>
              <a:t>)</a:t>
            </a:r>
            <a:endParaRPr lang="en-US" sz="2000">
              <a:latin typeface="Arial"/>
              <a:cs typeface="Arial"/>
            </a:endParaRPr>
          </a:p>
          <a:p>
            <a:r>
              <a:rPr kumimoji="0" lang="en-US" sz="2000" b="1" i="0" u="none" strike="noStrike" cap="none" normalizeH="0" baseline="0">
                <a:ln>
                  <a:noFill/>
                </a:ln>
                <a:effectLst/>
                <a:latin typeface="Arial"/>
                <a:cs typeface="Arial"/>
              </a:rPr>
              <a:t>ResNet50 (Orange):</a:t>
            </a:r>
            <a:r>
              <a:rPr lang="en-US" sz="2000">
                <a:latin typeface="Arial"/>
                <a:cs typeface="Arial"/>
              </a:rPr>
              <a:t> Higher accuracy</a:t>
            </a:r>
            <a:r>
              <a:rPr kumimoji="0" lang="en-US" sz="2000" b="0" i="0" u="none" strike="noStrike" cap="none" normalizeH="0" baseline="0">
                <a:ln>
                  <a:noFill/>
                </a:ln>
                <a:effectLst/>
                <a:latin typeface="Arial"/>
                <a:cs typeface="Arial"/>
              </a:rPr>
              <a:t> (</a:t>
            </a:r>
            <a:r>
              <a:rPr kumimoji="0" lang="en-US" sz="2000" i="0" u="none" strike="noStrike" cap="none" normalizeH="0" baseline="0">
                <a:ln>
                  <a:noFill/>
                </a:ln>
                <a:effectLst/>
                <a:latin typeface="Arial"/>
                <a:cs typeface="Arial"/>
              </a:rPr>
              <a:t>~</a:t>
            </a:r>
            <a:r>
              <a:rPr lang="en-US" sz="2000">
                <a:latin typeface="Arial"/>
                <a:cs typeface="Arial"/>
              </a:rPr>
              <a:t>86–88</a:t>
            </a:r>
            <a:r>
              <a:rPr kumimoji="0" lang="en-US" sz="2000" i="0" u="none" strike="noStrike" cap="none" normalizeH="0" baseline="0">
                <a:ln>
                  <a:noFill/>
                </a:ln>
                <a:effectLst/>
                <a:latin typeface="Arial"/>
                <a:cs typeface="Arial"/>
              </a:rPr>
              <a:t>%</a:t>
            </a:r>
            <a:r>
              <a:rPr kumimoji="0" lang="en-US" sz="2000" b="0" i="0" u="none" strike="noStrike" cap="none" normalizeH="0" baseline="0">
                <a:ln>
                  <a:noFill/>
                </a:ln>
                <a:effectLst/>
                <a:latin typeface="Arial"/>
                <a:cs typeface="Arial"/>
              </a:rPr>
              <a:t>)</a:t>
            </a:r>
            <a:endParaRPr lang="en-US" sz="2000">
              <a:latin typeface="Arial"/>
              <a:cs typeface="Arial"/>
            </a:endParaRPr>
          </a:p>
          <a:p>
            <a:pPr marL="0" indent="0">
              <a:buNone/>
            </a:pPr>
            <a:r>
              <a:rPr kumimoji="0" lang="en-US" sz="2000" b="1" i="0" u="none" strike="noStrike" cap="none" normalizeH="0" baseline="0">
                <a:ln>
                  <a:noFill/>
                </a:ln>
                <a:effectLst/>
                <a:latin typeface="Arial"/>
                <a:cs typeface="Arial"/>
              </a:rPr>
              <a:t>Analysis:</a:t>
            </a:r>
            <a:endParaRPr lang="en-US" sz="2000">
              <a:latin typeface="Arial"/>
              <a:cs typeface="Arial"/>
            </a:endParaRPr>
          </a:p>
          <a:p>
            <a:r>
              <a:rPr kumimoji="0" lang="en-US" sz="2000" b="0" i="0" u="none" strike="noStrike" cap="none" normalizeH="0" baseline="0">
                <a:ln>
                  <a:noFill/>
                </a:ln>
                <a:effectLst/>
                <a:latin typeface="Arial"/>
                <a:cs typeface="Arial"/>
              </a:rPr>
              <a:t>ResNet50 </a:t>
            </a:r>
            <a:r>
              <a:rPr lang="en-US" sz="2000">
                <a:latin typeface="Arial"/>
                <a:cs typeface="Arial"/>
              </a:rPr>
              <a:t>consistently outperforms MobileNetV2</a:t>
            </a:r>
            <a:endParaRPr lang="en-US" sz="2000">
              <a:cs typeface="Arial"/>
            </a:endParaRPr>
          </a:p>
          <a:p>
            <a:r>
              <a:rPr lang="en-US" sz="2000">
                <a:latin typeface="Arial"/>
                <a:cs typeface="Arial"/>
              </a:rPr>
              <a:t>No </a:t>
            </a:r>
            <a:r>
              <a:rPr kumimoji="0" lang="en-US" sz="2000" b="0" i="0" u="none" strike="noStrike" cap="none" normalizeH="0" baseline="0">
                <a:ln>
                  <a:noFill/>
                </a:ln>
                <a:effectLst/>
                <a:latin typeface="Arial"/>
                <a:cs typeface="Arial"/>
              </a:rPr>
              <a:t>failed convergence </a:t>
            </a:r>
            <a:r>
              <a:rPr lang="en-US" sz="2000">
                <a:latin typeface="Arial"/>
                <a:cs typeface="Arial"/>
              </a:rPr>
              <a:t>observed</a:t>
            </a:r>
            <a:endParaRPr lang="en-US" sz="2000">
              <a:cs typeface="Arial"/>
            </a:endParaRPr>
          </a:p>
          <a:p>
            <a:r>
              <a:rPr lang="en-US" sz="2000">
                <a:latin typeface="Arial"/>
                <a:cs typeface="Arial"/>
              </a:rPr>
              <a:t>Dataset is sufficient for a higher-capacity model</a:t>
            </a:r>
            <a:endParaRPr lang="en-US" sz="2000">
              <a:cs typeface="Arial"/>
            </a:endParaRPr>
          </a:p>
          <a:p>
            <a:r>
              <a:rPr lang="en-US" sz="2000">
                <a:latin typeface="Arial"/>
                <a:cs typeface="Arial"/>
              </a:rPr>
              <a:t>Minor mid-epoch dip recovered quickly</a:t>
            </a:r>
            <a:endParaRPr lang="en-US" sz="2000">
              <a:cs typeface="Arial"/>
            </a:endParaRPr>
          </a:p>
          <a:p>
            <a:pPr indent="0">
              <a:buNone/>
            </a:pPr>
            <a:r>
              <a:rPr kumimoji="0" lang="en-US" sz="2000" b="1" i="0" u="none" strike="noStrike" cap="none" normalizeH="0" baseline="0">
                <a:ln>
                  <a:noFill/>
                </a:ln>
                <a:effectLst/>
                <a:latin typeface="Arial"/>
                <a:cs typeface="Arial"/>
              </a:rPr>
              <a:t>Decision:</a:t>
            </a:r>
            <a:endParaRPr lang="en-US" sz="2000">
              <a:latin typeface="Arial"/>
              <a:cs typeface="Arial"/>
            </a:endParaRPr>
          </a:p>
          <a:p>
            <a:r>
              <a:rPr lang="en-US" sz="2000">
                <a:latin typeface="Arial"/>
                <a:cs typeface="Arial"/>
              </a:rPr>
              <a:t>Selected </a:t>
            </a:r>
            <a:r>
              <a:rPr kumimoji="0" lang="en-US" sz="2000" b="1" i="0" u="none" strike="noStrike" cap="none" normalizeH="0" baseline="0">
                <a:ln>
                  <a:noFill/>
                </a:ln>
                <a:effectLst/>
                <a:latin typeface="Arial"/>
                <a:cs typeface="Arial"/>
              </a:rPr>
              <a:t>ResNet50</a:t>
            </a:r>
            <a:r>
              <a:rPr lang="en-US" sz="2000">
                <a:latin typeface="Arial"/>
                <a:cs typeface="Arial"/>
              </a:rPr>
              <a:t> as the final model</a:t>
            </a:r>
            <a:endParaRPr lang="en-US" sz="1800">
              <a:cs typeface="Arial" charset="0"/>
            </a:endParaRPr>
          </a:p>
          <a:p>
            <a:r>
              <a:rPr lang="en-US" sz="1800">
                <a:latin typeface="Arial"/>
                <a:cs typeface="Arial"/>
              </a:rPr>
              <a:t>MobileNetV2 kept as a lightweight alternative</a:t>
            </a:r>
            <a:endParaRPr lang="en-US" sz="1800">
              <a:cs typeface="Arial" charset="0"/>
            </a:endParaRPr>
          </a:p>
        </p:txBody>
      </p:sp>
    </p:spTree>
    <p:extLst>
      <p:ext uri="{BB962C8B-B14F-4D97-AF65-F5344CB8AC3E}">
        <p14:creationId xmlns:p14="http://schemas.microsoft.com/office/powerpoint/2010/main" val="2696187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FC12-9EEE-3009-AFF9-A03DD06636E3}"/>
              </a:ext>
            </a:extLst>
          </p:cNvPr>
          <p:cNvSpPr>
            <a:spLocks noGrp="1"/>
          </p:cNvSpPr>
          <p:nvPr>
            <p:ph type="title"/>
          </p:nvPr>
        </p:nvSpPr>
        <p:spPr/>
        <p:txBody>
          <a:bodyPr/>
          <a:lstStyle/>
          <a:p>
            <a:r>
              <a:rPr lang="en-US" b="1"/>
              <a:t>Conclusion &amp; Key Learnings</a:t>
            </a:r>
            <a:br>
              <a:rPr lang="en-US" b="1"/>
            </a:br>
            <a:endParaRPr lang="en-US"/>
          </a:p>
        </p:txBody>
      </p:sp>
      <p:sp>
        <p:nvSpPr>
          <p:cNvPr id="4" name="Rectangle 1">
            <a:extLst>
              <a:ext uri="{FF2B5EF4-FFF2-40B4-BE49-F238E27FC236}">
                <a16:creationId xmlns:a16="http://schemas.microsoft.com/office/drawing/2014/main" id="{3EF67071-D184-3EBA-7A23-BEC46FD54DC8}"/>
              </a:ext>
            </a:extLst>
          </p:cNvPr>
          <p:cNvSpPr>
            <a:spLocks noGrp="1" noChangeArrowheads="1"/>
          </p:cNvSpPr>
          <p:nvPr>
            <p:ph idx="1"/>
          </p:nvPr>
        </p:nvSpPr>
        <p:spPr bwMode="auto">
          <a:xfrm>
            <a:off x="1103312" y="1803862"/>
            <a:ext cx="9919703"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a:buNone/>
            </a:pPr>
            <a:r>
              <a:rPr kumimoji="0" lang="en-US" sz="2000" b="1" i="0" u="none" strike="noStrike" cap="none" normalizeH="0" baseline="0">
                <a:ln>
                  <a:noFill/>
                </a:ln>
                <a:effectLst/>
                <a:latin typeface="Arial"/>
                <a:cs typeface="Arial"/>
              </a:rPr>
              <a:t>Efficiency </a:t>
            </a:r>
            <a:r>
              <a:rPr lang="en-US" sz="2000" b="1">
                <a:latin typeface="Arial"/>
                <a:cs typeface="Arial"/>
              </a:rPr>
              <a:t>vs Capacity</a:t>
            </a:r>
            <a:r>
              <a:rPr kumimoji="0" lang="en-US" sz="2000" b="1" i="0" u="none" strike="noStrike" cap="none" normalizeH="0" baseline="0">
                <a:ln>
                  <a:noFill/>
                </a:ln>
                <a:effectLst/>
                <a:latin typeface="Arial"/>
                <a:cs typeface="Arial"/>
              </a:rPr>
              <a:t>:</a:t>
            </a:r>
            <a:endParaRPr lang="en-US">
              <a:latin typeface="Arial"/>
              <a:cs typeface="Arial"/>
            </a:endParaRPr>
          </a:p>
          <a:p>
            <a:r>
              <a:rPr lang="en-US" sz="2000" b="1">
                <a:latin typeface="Arial"/>
                <a:cs typeface="Arial"/>
              </a:rPr>
              <a:t>ResNet50 (Higher Capacity)</a:t>
            </a:r>
            <a:r>
              <a:rPr lang="en-US" sz="2000">
                <a:latin typeface="Arial"/>
                <a:cs typeface="Arial"/>
              </a:rPr>
              <a:t> outperformed </a:t>
            </a:r>
            <a:r>
              <a:rPr kumimoji="0" lang="en-US" sz="2000" b="1" i="0" u="none" strike="noStrike" cap="none" normalizeH="0" baseline="0">
                <a:ln>
                  <a:noFill/>
                </a:ln>
                <a:effectLst/>
                <a:latin typeface="Arial"/>
                <a:cs typeface="Arial"/>
              </a:rPr>
              <a:t>MobileNetV2 (Lightweight)</a:t>
            </a:r>
            <a:endParaRPr lang="en-US" b="1">
              <a:latin typeface="Arial"/>
              <a:cs typeface="Arial"/>
            </a:endParaRPr>
          </a:p>
          <a:p>
            <a:r>
              <a:rPr kumimoji="0" lang="en-US" sz="2000" i="0" u="none" strike="noStrike" cap="none" normalizeH="0" baseline="0">
                <a:ln>
                  <a:noFill/>
                </a:ln>
                <a:effectLst/>
                <a:latin typeface="Arial"/>
                <a:cs typeface="Arial"/>
              </a:rPr>
              <a:t>Finding:</a:t>
            </a:r>
            <a:r>
              <a:rPr kumimoji="0" lang="en-US" sz="2000" b="0" i="0" u="none" strike="noStrike" cap="none" normalizeH="0" baseline="0">
                <a:ln>
                  <a:noFill/>
                </a:ln>
                <a:effectLst/>
                <a:latin typeface="Arial"/>
                <a:cs typeface="Arial"/>
              </a:rPr>
              <a:t> </a:t>
            </a:r>
            <a:r>
              <a:rPr lang="en-US" sz="2000">
                <a:latin typeface="Arial"/>
                <a:cs typeface="Arial"/>
              </a:rPr>
              <a:t>When </a:t>
            </a:r>
            <a:r>
              <a:rPr kumimoji="0" lang="en-US" sz="2000" b="0" i="0" u="none" strike="noStrike" cap="none" normalizeH="0" baseline="0">
                <a:ln>
                  <a:noFill/>
                </a:ln>
                <a:effectLst/>
                <a:latin typeface="Arial"/>
                <a:cs typeface="Arial"/>
              </a:rPr>
              <a:t>sufficient data </a:t>
            </a:r>
            <a:r>
              <a:rPr lang="en-US" sz="2000">
                <a:latin typeface="Arial"/>
                <a:cs typeface="Arial"/>
              </a:rPr>
              <a:t>is available, model complexity improves performance</a:t>
            </a:r>
            <a:endParaRPr lang="en-US"/>
          </a:p>
          <a:p>
            <a:pPr indent="0">
              <a:buNone/>
            </a:pPr>
            <a:r>
              <a:rPr kumimoji="0" lang="en-US" sz="2000" b="1" i="0" u="none" strike="noStrike" cap="none" normalizeH="0" baseline="0">
                <a:ln>
                  <a:noFill/>
                </a:ln>
                <a:effectLst/>
                <a:latin typeface="Arial"/>
                <a:cs typeface="Arial"/>
              </a:rPr>
              <a:t>Generalization </a:t>
            </a:r>
            <a:r>
              <a:rPr lang="en-US" sz="2000" b="1">
                <a:latin typeface="Arial"/>
                <a:cs typeface="Arial"/>
              </a:rPr>
              <a:t>Reality Check:</a:t>
            </a:r>
            <a:endParaRPr lang="en-US"/>
          </a:p>
          <a:p>
            <a:r>
              <a:rPr kumimoji="0" lang="en-US" sz="2000" b="0" i="0" u="none" strike="noStrike" cap="none" normalizeH="0" baseline="0">
                <a:ln>
                  <a:noFill/>
                </a:ln>
                <a:effectLst/>
                <a:latin typeface="Arial"/>
                <a:cs typeface="Arial"/>
              </a:rPr>
              <a:t>Validation Accuracy </a:t>
            </a:r>
            <a:r>
              <a:rPr lang="en-US" sz="2000">
                <a:latin typeface="Arial"/>
                <a:cs typeface="Arial"/>
              </a:rPr>
              <a:t>(~88</a:t>
            </a:r>
            <a:r>
              <a:rPr kumimoji="0" lang="en-US" sz="2000" i="0" u="none" strike="noStrike" cap="none" normalizeH="0" baseline="0">
                <a:ln>
                  <a:noFill/>
                </a:ln>
                <a:effectLst/>
                <a:latin typeface="Arial"/>
                <a:cs typeface="Arial"/>
              </a:rPr>
              <a:t>%</a:t>
            </a:r>
            <a:r>
              <a:rPr kumimoji="0" lang="en-US" sz="2000" b="0" i="0" u="none" strike="noStrike" cap="none" normalizeH="0" baseline="0">
                <a:ln>
                  <a:noFill/>
                </a:ln>
                <a:effectLst/>
                <a:latin typeface="Arial"/>
                <a:cs typeface="Arial"/>
              </a:rPr>
              <a:t>) ≠</a:t>
            </a:r>
            <a:r>
              <a:rPr lang="en-US" sz="2000">
                <a:latin typeface="Arial"/>
                <a:cs typeface="Arial"/>
              </a:rPr>
              <a:t> Real-World </a:t>
            </a:r>
            <a:r>
              <a:rPr kumimoji="0" lang="en-US" sz="2000" b="0" i="0" u="none" strike="noStrike" cap="none" normalizeH="0" baseline="0">
                <a:ln>
                  <a:noFill/>
                </a:ln>
                <a:effectLst/>
                <a:latin typeface="Arial"/>
                <a:cs typeface="Arial"/>
              </a:rPr>
              <a:t>Performance </a:t>
            </a:r>
            <a:r>
              <a:rPr lang="en-US" sz="2000">
                <a:latin typeface="Arial"/>
                <a:cs typeface="Arial"/>
              </a:rPr>
              <a:t>(~</a:t>
            </a:r>
            <a:r>
              <a:rPr kumimoji="0" lang="en-US" sz="2000" i="0" u="none" strike="noStrike" cap="none" normalizeH="0" baseline="0">
                <a:ln>
                  <a:noFill/>
                </a:ln>
                <a:effectLst/>
                <a:latin typeface="Arial"/>
                <a:cs typeface="Arial"/>
              </a:rPr>
              <a:t>41.8</a:t>
            </a:r>
            <a:r>
              <a:rPr lang="en-US" sz="2000">
                <a:latin typeface="Arial"/>
                <a:cs typeface="Arial"/>
              </a:rPr>
              <a:t>%)</a:t>
            </a:r>
            <a:endParaRPr lang="en-US"/>
          </a:p>
          <a:p>
            <a:r>
              <a:rPr lang="en-US" sz="2000">
                <a:latin typeface="Arial"/>
                <a:cs typeface="Arial"/>
              </a:rPr>
              <a:t>Insight</a:t>
            </a:r>
            <a:r>
              <a:rPr kumimoji="0" lang="en-US" sz="2000" i="0" u="none" strike="noStrike" cap="none" normalizeH="0" baseline="0">
                <a:ln>
                  <a:noFill/>
                </a:ln>
                <a:effectLst/>
                <a:latin typeface="Arial"/>
                <a:cs typeface="Arial"/>
              </a:rPr>
              <a:t>:</a:t>
            </a:r>
            <a:r>
              <a:rPr kumimoji="0" lang="en-US" sz="2000" b="0" i="0" u="none" strike="noStrike" cap="none" normalizeH="0" baseline="0">
                <a:ln>
                  <a:noFill/>
                </a:ln>
                <a:effectLst/>
                <a:latin typeface="Arial"/>
                <a:cs typeface="Arial"/>
              </a:rPr>
              <a:t> </a:t>
            </a:r>
            <a:r>
              <a:rPr lang="en-US" sz="2000">
                <a:latin typeface="Arial"/>
                <a:cs typeface="Arial"/>
              </a:rPr>
              <a:t>Strong validation results do not guarantee </a:t>
            </a:r>
            <a:r>
              <a:rPr kumimoji="0" lang="en-US" sz="2000" b="0" i="0" u="none" strike="noStrike" cap="none" normalizeH="0" baseline="0">
                <a:ln>
                  <a:noFill/>
                </a:ln>
                <a:effectLst/>
                <a:latin typeface="Arial"/>
                <a:cs typeface="Arial"/>
              </a:rPr>
              <a:t>real-world </a:t>
            </a:r>
            <a:r>
              <a:rPr lang="en-US" sz="2000">
                <a:latin typeface="Arial"/>
                <a:cs typeface="Arial"/>
              </a:rPr>
              <a:t>robustness</a:t>
            </a:r>
            <a:endParaRPr lang="en-US"/>
          </a:p>
          <a:p>
            <a:pPr indent="0">
              <a:buNone/>
            </a:pPr>
            <a:r>
              <a:rPr lang="en-US" sz="2000" b="1">
                <a:latin typeface="Arial"/>
                <a:cs typeface="Arial"/>
              </a:rPr>
              <a:t>The Generalization Gap:</a:t>
            </a:r>
            <a:endParaRPr lang="en-US"/>
          </a:p>
          <a:p>
            <a:r>
              <a:rPr lang="en-US" sz="2000">
                <a:latin typeface="Arial"/>
                <a:cs typeface="Arial"/>
              </a:rPr>
              <a:t>Performance drop highlights dataset bias and domain shift</a:t>
            </a:r>
            <a:endParaRPr lang="en-US"/>
          </a:p>
          <a:p>
            <a:r>
              <a:rPr lang="en-US" sz="2000">
                <a:latin typeface="Arial"/>
                <a:cs typeface="Arial"/>
              </a:rPr>
              <a:t>Models learn dataset-specific cues rather than true semantic features</a:t>
            </a:r>
            <a:endParaRPr lang="en-US"/>
          </a:p>
          <a:p>
            <a:pPr lvl="0" indent="0" algn="l" defTabSz="914400">
              <a:spcAft>
                <a:spcPct val="0"/>
              </a:spcAft>
              <a:buNone/>
              <a:tabLst/>
            </a:pPr>
            <a:r>
              <a:rPr kumimoji="0" lang="en-US" sz="2000" b="1" i="0" u="none" strike="noStrike" cap="none" normalizeH="0" baseline="0">
                <a:ln>
                  <a:noFill/>
                </a:ln>
                <a:effectLst/>
                <a:latin typeface="Arial"/>
                <a:cs typeface="Arial"/>
              </a:rPr>
              <a:t>The Value of Explainability (XAI):</a:t>
            </a:r>
            <a:endParaRPr lang="en-US">
              <a:latin typeface="Arial"/>
              <a:cs typeface="Arial"/>
            </a:endParaRPr>
          </a:p>
          <a:p>
            <a:r>
              <a:rPr kumimoji="0" lang="en-US" sz="2000" i="0" u="none" strike="noStrike" cap="none" normalizeH="0" baseline="0">
                <a:ln>
                  <a:noFill/>
                </a:ln>
                <a:effectLst/>
                <a:latin typeface="Arial"/>
                <a:cs typeface="Arial"/>
              </a:rPr>
              <a:t>Grad-CAM</a:t>
            </a:r>
            <a:r>
              <a:rPr kumimoji="0" lang="en-US" sz="2000" b="0" i="0" u="none" strike="noStrike" cap="none" normalizeH="0" baseline="0">
                <a:ln>
                  <a:noFill/>
                </a:ln>
                <a:effectLst/>
                <a:latin typeface="Arial"/>
                <a:cs typeface="Arial"/>
              </a:rPr>
              <a:t> </a:t>
            </a:r>
            <a:r>
              <a:rPr lang="en-US" sz="2000">
                <a:latin typeface="Arial"/>
                <a:cs typeface="Arial"/>
              </a:rPr>
              <a:t>exposed </a:t>
            </a:r>
            <a:r>
              <a:rPr lang="en-US" sz="2000" b="1">
                <a:latin typeface="Arial"/>
                <a:cs typeface="Arial"/>
              </a:rPr>
              <a:t>context bias</a:t>
            </a:r>
            <a:r>
              <a:rPr lang="en-US" sz="2000">
                <a:latin typeface="Arial"/>
                <a:cs typeface="Arial"/>
              </a:rPr>
              <a:t> </a:t>
            </a:r>
            <a:r>
              <a:rPr kumimoji="0" lang="en-US" sz="2000" b="0" i="0" u="none" strike="noStrike" cap="none" normalizeH="0" baseline="0">
                <a:ln>
                  <a:noFill/>
                </a:ln>
                <a:effectLst/>
                <a:latin typeface="Arial"/>
                <a:cs typeface="Arial"/>
              </a:rPr>
              <a:t>(</a:t>
            </a:r>
            <a:r>
              <a:rPr lang="en-US" sz="2000">
                <a:latin typeface="Arial"/>
                <a:cs typeface="Arial"/>
              </a:rPr>
              <a:t>background dependency)</a:t>
            </a:r>
            <a:endParaRPr lang="en-US"/>
          </a:p>
          <a:p>
            <a:r>
              <a:rPr kumimoji="0" lang="en-US" sz="2000" i="0" u="none" strike="noStrike" cap="none" normalizeH="0" baseline="0">
                <a:ln>
                  <a:noFill/>
                </a:ln>
                <a:effectLst/>
                <a:latin typeface="Arial"/>
                <a:cs typeface="Arial"/>
              </a:rPr>
              <a:t>Impact:</a:t>
            </a:r>
            <a:r>
              <a:rPr kumimoji="0" lang="en-US" sz="2000" b="0" i="0" u="none" strike="noStrike" cap="none" normalizeH="0" baseline="0">
                <a:ln>
                  <a:noFill/>
                </a:ln>
                <a:effectLst/>
                <a:latin typeface="Arial"/>
                <a:cs typeface="Arial"/>
              </a:rPr>
              <a:t> </a:t>
            </a:r>
            <a:r>
              <a:rPr lang="en-US" sz="2000">
                <a:latin typeface="Arial"/>
                <a:cs typeface="Arial"/>
              </a:rPr>
              <a:t>Turned </a:t>
            </a:r>
            <a:r>
              <a:rPr kumimoji="0" lang="en-US" sz="2000" b="0" i="0" u="none" strike="noStrike" cap="none" normalizeH="0" baseline="0">
                <a:ln>
                  <a:noFill/>
                </a:ln>
                <a:effectLst/>
                <a:latin typeface="Arial"/>
                <a:cs typeface="Arial"/>
              </a:rPr>
              <a:t>a </a:t>
            </a:r>
            <a:r>
              <a:rPr lang="en-US" sz="2000">
                <a:latin typeface="Arial"/>
                <a:cs typeface="Arial"/>
              </a:rPr>
              <a:t>high-accuracy model </a:t>
            </a:r>
            <a:r>
              <a:rPr kumimoji="0" lang="en-US" sz="2000" b="0" i="0" u="none" strike="noStrike" cap="none" normalizeH="0" baseline="0">
                <a:ln>
                  <a:noFill/>
                </a:ln>
                <a:effectLst/>
                <a:latin typeface="Arial"/>
                <a:cs typeface="Arial"/>
              </a:rPr>
              <a:t>into </a:t>
            </a:r>
            <a:r>
              <a:rPr lang="en-US" sz="2000">
                <a:latin typeface="Arial"/>
                <a:cs typeface="Arial"/>
              </a:rPr>
              <a:t>a diagnosable, improvable system</a:t>
            </a:r>
            <a:endParaRPr lang="en-US"/>
          </a:p>
          <a:p>
            <a:pPr marL="0" marR="0" lvl="0" indent="0" algn="l" defTabSz="914400" eaLnBrk="0" hangingPunct="0">
              <a:spcBef>
                <a:spcPct val="0"/>
              </a:spcBef>
              <a:spcAft>
                <a:spcPct val="0"/>
              </a:spcAft>
              <a:buClrTx/>
              <a:buSzTx/>
              <a:buNone/>
              <a:tabLst/>
            </a:pPr>
            <a:endParaRPr lang="en-US" altLang="en-US" sz="1800" i="0" u="none" strike="noStrike" cap="none" normalizeH="0" baseline="0">
              <a:ln>
                <a:noFill/>
              </a:ln>
              <a:effectLst/>
              <a:cs typeface="Arial" charset="0"/>
            </a:endParaRPr>
          </a:p>
        </p:txBody>
      </p:sp>
    </p:spTree>
    <p:extLst>
      <p:ext uri="{BB962C8B-B14F-4D97-AF65-F5344CB8AC3E}">
        <p14:creationId xmlns:p14="http://schemas.microsoft.com/office/powerpoint/2010/main" val="384737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466B-36FA-F191-EE62-A7CD423E3832}"/>
              </a:ext>
            </a:extLst>
          </p:cNvPr>
          <p:cNvSpPr>
            <a:spLocks noGrp="1"/>
          </p:cNvSpPr>
          <p:nvPr>
            <p:ph type="title"/>
          </p:nvPr>
        </p:nvSpPr>
        <p:spPr>
          <a:xfrm>
            <a:off x="4013200" y="2697480"/>
            <a:ext cx="9956800" cy="1143000"/>
          </a:xfrm>
        </p:spPr>
        <p:txBody>
          <a:bodyPr/>
          <a:lstStyle/>
          <a:p>
            <a:r>
              <a:rPr lang="en-US" b="1"/>
              <a:t>Thank you for attention !</a:t>
            </a:r>
          </a:p>
        </p:txBody>
      </p:sp>
    </p:spTree>
    <p:extLst>
      <p:ext uri="{BB962C8B-B14F-4D97-AF65-F5344CB8AC3E}">
        <p14:creationId xmlns:p14="http://schemas.microsoft.com/office/powerpoint/2010/main" val="2808336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0174-5579-D1AA-45CC-EB932A284D64}"/>
              </a:ext>
            </a:extLst>
          </p:cNvPr>
          <p:cNvSpPr>
            <a:spLocks noGrp="1"/>
          </p:cNvSpPr>
          <p:nvPr>
            <p:ph type="title"/>
          </p:nvPr>
        </p:nvSpPr>
        <p:spPr>
          <a:xfrm>
            <a:off x="775507" y="1013435"/>
            <a:ext cx="9404723" cy="1400530"/>
          </a:xfrm>
        </p:spPr>
        <p:txBody>
          <a:bodyPr/>
          <a:lstStyle/>
          <a:p>
            <a:r>
              <a:rPr lang="en-US" b="1">
                <a:solidFill>
                  <a:schemeClr val="tx2"/>
                </a:solidFill>
                <a:ea typeface="+mj-lt"/>
                <a:cs typeface="+mj-lt"/>
              </a:rPr>
              <a:t>Dataset Preparation</a:t>
            </a:r>
            <a:endParaRPr lang="en-US" b="1">
              <a:solidFill>
                <a:schemeClr val="tx2"/>
              </a:solidFill>
            </a:endParaRPr>
          </a:p>
        </p:txBody>
      </p:sp>
      <p:sp>
        <p:nvSpPr>
          <p:cNvPr id="3" name="Content Placeholder 2">
            <a:extLst>
              <a:ext uri="{FF2B5EF4-FFF2-40B4-BE49-F238E27FC236}">
                <a16:creationId xmlns:a16="http://schemas.microsoft.com/office/drawing/2014/main" id="{3456D9A6-6C4A-DB72-C0F4-132EB457A3EC}"/>
              </a:ext>
            </a:extLst>
          </p:cNvPr>
          <p:cNvSpPr>
            <a:spLocks noGrp="1"/>
          </p:cNvSpPr>
          <p:nvPr>
            <p:ph idx="1"/>
          </p:nvPr>
        </p:nvSpPr>
        <p:spPr>
          <a:xfrm>
            <a:off x="775507" y="2516659"/>
            <a:ext cx="9956800" cy="2819400"/>
          </a:xfrm>
        </p:spPr>
        <p:txBody>
          <a:bodyPr vert="horz" lIns="91440" tIns="45720" rIns="91440" bIns="45720" rtlCol="0" anchor="t">
            <a:normAutofit/>
          </a:bodyPr>
          <a:lstStyle/>
          <a:p>
            <a:pPr>
              <a:buClr>
                <a:schemeClr val="tx1"/>
              </a:buClr>
            </a:pPr>
            <a:r>
              <a:rPr lang="en-US" sz="2000"/>
              <a:t>Dataset stored on Google Drive</a:t>
            </a:r>
          </a:p>
          <a:p>
            <a:pPr>
              <a:buClr>
                <a:schemeClr val="tx1"/>
              </a:buClr>
            </a:pPr>
            <a:r>
              <a:rPr lang="en-US" sz="2000"/>
              <a:t>Mounted in Google </a:t>
            </a:r>
            <a:r>
              <a:rPr lang="en-US" sz="2000" err="1"/>
              <a:t>Colab</a:t>
            </a:r>
            <a:endParaRPr lang="en-US" sz="2000"/>
          </a:p>
          <a:p>
            <a:pPr>
              <a:buClr>
                <a:schemeClr val="tx1"/>
              </a:buClr>
            </a:pPr>
            <a:r>
              <a:rPr lang="en-US" sz="2000"/>
              <a:t>Unzipped into </a:t>
            </a:r>
            <a:r>
              <a:rPr lang="en-US" sz="2000" err="1"/>
              <a:t>Colab</a:t>
            </a:r>
            <a:r>
              <a:rPr lang="en-US" sz="2000"/>
              <a:t> runtime</a:t>
            </a:r>
          </a:p>
          <a:p>
            <a:pPr>
              <a:buClr>
                <a:srgbClr val="8AD0D6"/>
              </a:buClr>
              <a:buFont typeface="Wingdings" charset="2"/>
              <a:buChar char="v"/>
            </a:pPr>
            <a:endParaRPr lang="en-US"/>
          </a:p>
        </p:txBody>
      </p:sp>
    </p:spTree>
    <p:extLst>
      <p:ext uri="{BB962C8B-B14F-4D97-AF65-F5344CB8AC3E}">
        <p14:creationId xmlns:p14="http://schemas.microsoft.com/office/powerpoint/2010/main" val="882836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ABCD-227F-405A-A0EA-1AA4D1092C17}"/>
              </a:ext>
            </a:extLst>
          </p:cNvPr>
          <p:cNvSpPr>
            <a:spLocks noGrp="1"/>
          </p:cNvSpPr>
          <p:nvPr>
            <p:ph type="title"/>
          </p:nvPr>
        </p:nvSpPr>
        <p:spPr>
          <a:xfrm>
            <a:off x="876149" y="1013435"/>
            <a:ext cx="9404723" cy="1400530"/>
          </a:xfrm>
        </p:spPr>
        <p:txBody>
          <a:bodyPr/>
          <a:lstStyle/>
          <a:p>
            <a:r>
              <a:rPr lang="en-US" b="1">
                <a:solidFill>
                  <a:schemeClr val="tx2"/>
                </a:solidFill>
                <a:ea typeface="+mj-lt"/>
                <a:cs typeface="+mj-lt"/>
              </a:rPr>
              <a:t>Dataset Overview</a:t>
            </a:r>
            <a:endParaRPr lang="en-US" b="1">
              <a:solidFill>
                <a:schemeClr val="tx2"/>
              </a:solidFill>
            </a:endParaRPr>
          </a:p>
        </p:txBody>
      </p:sp>
      <p:sp>
        <p:nvSpPr>
          <p:cNvPr id="3" name="Content Placeholder 2">
            <a:extLst>
              <a:ext uri="{FF2B5EF4-FFF2-40B4-BE49-F238E27FC236}">
                <a16:creationId xmlns:a16="http://schemas.microsoft.com/office/drawing/2014/main" id="{EC1BFD7B-A3B4-C067-2CE7-090190007609}"/>
              </a:ext>
            </a:extLst>
          </p:cNvPr>
          <p:cNvSpPr>
            <a:spLocks noGrp="1"/>
          </p:cNvSpPr>
          <p:nvPr>
            <p:ph idx="1"/>
          </p:nvPr>
        </p:nvSpPr>
        <p:spPr>
          <a:xfrm>
            <a:off x="1018746" y="2232454"/>
            <a:ext cx="9956800" cy="2819400"/>
          </a:xfrm>
        </p:spPr>
        <p:txBody>
          <a:bodyPr vert="horz" lIns="91440" tIns="45720" rIns="91440" bIns="45720" rtlCol="0" anchor="t">
            <a:normAutofit fontScale="25000" lnSpcReduction="20000"/>
          </a:bodyPr>
          <a:lstStyle/>
          <a:p>
            <a:pPr marL="0" indent="0">
              <a:lnSpc>
                <a:spcPct val="120000"/>
              </a:lnSpc>
              <a:buClr>
                <a:schemeClr val="tx1"/>
              </a:buClr>
              <a:buNone/>
            </a:pPr>
            <a:r>
              <a:rPr lang="en-US" sz="8000">
                <a:latin typeface="+mj-lt"/>
                <a:ea typeface="+mj-lt"/>
                <a:cs typeface="+mj-lt"/>
              </a:rPr>
              <a:t>Total classes: 10</a:t>
            </a:r>
            <a:endParaRPr lang="en-US" sz="8000">
              <a:latin typeface="+mj-lt"/>
            </a:endParaRPr>
          </a:p>
          <a:p>
            <a:pPr marL="0" indent="0">
              <a:lnSpc>
                <a:spcPct val="120000"/>
              </a:lnSpc>
              <a:buClr>
                <a:schemeClr val="tx1"/>
              </a:buClr>
              <a:buNone/>
            </a:pPr>
            <a:r>
              <a:rPr lang="en-US" sz="8000">
                <a:latin typeface="+mj-lt"/>
                <a:ea typeface="+mj-lt"/>
                <a:cs typeface="+mj-lt"/>
              </a:rPr>
              <a:t>Source: ImageNet-1K Subset</a:t>
            </a:r>
            <a:endParaRPr lang="en-US" sz="8000">
              <a:latin typeface="+mj-lt"/>
            </a:endParaRPr>
          </a:p>
          <a:p>
            <a:pPr marL="0" indent="0">
              <a:lnSpc>
                <a:spcPct val="120000"/>
              </a:lnSpc>
              <a:buClr>
                <a:schemeClr val="tx1"/>
              </a:buClr>
              <a:buNone/>
            </a:pPr>
            <a:r>
              <a:rPr lang="en-US" sz="8000">
                <a:latin typeface="+mj-lt"/>
                <a:ea typeface="+mj-lt"/>
                <a:cs typeface="+mj-lt"/>
              </a:rPr>
              <a:t>Classes: include coffee mug, mouse, remote control, etc.</a:t>
            </a:r>
            <a:endParaRPr lang="en-US" sz="8000">
              <a:latin typeface="+mj-lt"/>
            </a:endParaRPr>
          </a:p>
          <a:p>
            <a:pPr marL="0" indent="0">
              <a:lnSpc>
                <a:spcPct val="120000"/>
              </a:lnSpc>
              <a:buClr>
                <a:schemeClr val="tx1"/>
              </a:buClr>
              <a:buNone/>
            </a:pPr>
            <a:r>
              <a:rPr lang="en-US" sz="8000">
                <a:latin typeface="+mj-lt"/>
                <a:ea typeface="+mj-lt"/>
                <a:cs typeface="+mj-lt"/>
              </a:rPr>
              <a:t>Files organized into:</a:t>
            </a:r>
            <a:endParaRPr lang="en-US" sz="8000">
              <a:latin typeface="+mj-lt"/>
            </a:endParaRPr>
          </a:p>
          <a:p>
            <a:pPr marL="457200" lvl="1" indent="0">
              <a:lnSpc>
                <a:spcPct val="120000"/>
              </a:lnSpc>
              <a:buClr>
                <a:schemeClr val="tx1"/>
              </a:buClr>
              <a:buNone/>
            </a:pPr>
            <a:r>
              <a:rPr lang="en-US" sz="8000">
                <a:latin typeface="+mj-lt"/>
              </a:rPr>
              <a:t>/train/</a:t>
            </a:r>
            <a:r>
              <a:rPr lang="en-US" sz="8000" err="1">
                <a:latin typeface="+mj-lt"/>
              </a:rPr>
              <a:t>class_name</a:t>
            </a:r>
            <a:r>
              <a:rPr lang="en-US" sz="8000">
                <a:latin typeface="+mj-lt"/>
              </a:rPr>
              <a:t>/</a:t>
            </a:r>
          </a:p>
          <a:p>
            <a:pPr marL="457200" lvl="1" indent="0">
              <a:lnSpc>
                <a:spcPct val="120000"/>
              </a:lnSpc>
              <a:buClr>
                <a:schemeClr val="tx1"/>
              </a:buClr>
              <a:buNone/>
            </a:pPr>
            <a:r>
              <a:rPr lang="en-US" sz="8000">
                <a:latin typeface="+mj-lt"/>
              </a:rPr>
              <a:t>/test/</a:t>
            </a:r>
            <a:r>
              <a:rPr lang="en-US" sz="8000" err="1">
                <a:latin typeface="+mj-lt"/>
              </a:rPr>
              <a:t>class_name</a:t>
            </a:r>
            <a:r>
              <a:rPr lang="en-US" sz="8000">
                <a:latin typeface="+mj-lt"/>
              </a:rPr>
              <a:t>/</a:t>
            </a:r>
          </a:p>
          <a:p>
            <a:pPr marL="0" indent="0">
              <a:lnSpc>
                <a:spcPct val="120000"/>
              </a:lnSpc>
              <a:buClr>
                <a:schemeClr val="tx1"/>
              </a:buClr>
              <a:buNone/>
            </a:pPr>
            <a:r>
              <a:rPr lang="en-US" sz="8000">
                <a:latin typeface="+mj-lt"/>
              </a:rPr>
              <a:t>Train set: 13000 images</a:t>
            </a:r>
          </a:p>
          <a:p>
            <a:pPr marL="0" indent="0">
              <a:lnSpc>
                <a:spcPct val="120000"/>
              </a:lnSpc>
              <a:buClr>
                <a:schemeClr val="tx1"/>
              </a:buClr>
              <a:buNone/>
            </a:pPr>
            <a:r>
              <a:rPr lang="en-US" sz="8000">
                <a:latin typeface="+mj-lt"/>
              </a:rPr>
              <a:t>Test set: 500 images</a:t>
            </a:r>
          </a:p>
          <a:p>
            <a:pPr>
              <a:buClr>
                <a:srgbClr val="8AD0D6"/>
              </a:buClr>
              <a:buFont typeface="Wingdings" charset="2"/>
              <a:buChar char="v"/>
            </a:pPr>
            <a:endParaRPr lang="en-US"/>
          </a:p>
          <a:p>
            <a:pPr>
              <a:buClr>
                <a:srgbClr val="8AD0D6"/>
              </a:buClr>
              <a:buFont typeface="Wingdings" charset="2"/>
              <a:buChar char="v"/>
            </a:pPr>
            <a:endParaRPr lang="en-US"/>
          </a:p>
        </p:txBody>
      </p:sp>
    </p:spTree>
    <p:extLst>
      <p:ext uri="{BB962C8B-B14F-4D97-AF65-F5344CB8AC3E}">
        <p14:creationId xmlns:p14="http://schemas.microsoft.com/office/powerpoint/2010/main" val="90365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4979-EAC2-C26E-5920-0E1EB0856EDD}"/>
              </a:ext>
            </a:extLst>
          </p:cNvPr>
          <p:cNvSpPr>
            <a:spLocks noGrp="1"/>
          </p:cNvSpPr>
          <p:nvPr>
            <p:ph type="title"/>
          </p:nvPr>
        </p:nvSpPr>
        <p:spPr>
          <a:xfrm>
            <a:off x="753762" y="1214670"/>
            <a:ext cx="8146191" cy="651201"/>
          </a:xfrm>
        </p:spPr>
        <p:txBody>
          <a:bodyPr vert="horz" lIns="91440" tIns="45720" rIns="91440" bIns="45720" rtlCol="0" anchor="b">
            <a:normAutofit/>
          </a:bodyPr>
          <a:lstStyle/>
          <a:p>
            <a:pPr>
              <a:lnSpc>
                <a:spcPct val="90000"/>
              </a:lnSpc>
            </a:pPr>
            <a:r>
              <a:rPr lang="en-US" b="1" i="0" kern="1200">
                <a:solidFill>
                  <a:schemeClr val="tx2">
                    <a:lumMod val="75000"/>
                  </a:schemeClr>
                </a:solidFill>
                <a:latin typeface="+mj-lt"/>
                <a:ea typeface="+mj-ea"/>
                <a:cs typeface="+mj-cs"/>
              </a:rPr>
              <a:t>Class Distribution Analysis</a:t>
            </a:r>
          </a:p>
        </p:txBody>
      </p:sp>
      <p:pic>
        <p:nvPicPr>
          <p:cNvPr id="4" name="Content Placeholder 3" descr="A graph of blue bars with white text&#10;&#10;AI-generated content may be incorrect.">
            <a:extLst>
              <a:ext uri="{FF2B5EF4-FFF2-40B4-BE49-F238E27FC236}">
                <a16:creationId xmlns:a16="http://schemas.microsoft.com/office/drawing/2014/main" id="{D8FED648-2EB2-6329-F9D5-C850177FB470}"/>
              </a:ext>
            </a:extLst>
          </p:cNvPr>
          <p:cNvPicPr>
            <a:picLocks noGrp="1" noChangeAspect="1"/>
          </p:cNvPicPr>
          <p:nvPr>
            <p:ph idx="1"/>
          </p:nvPr>
        </p:nvPicPr>
        <p:blipFill>
          <a:blip r:embed="rId3"/>
          <a:stretch>
            <a:fillRect/>
          </a:stretch>
        </p:blipFill>
        <p:spPr>
          <a:xfrm>
            <a:off x="1900755" y="2093746"/>
            <a:ext cx="6237406" cy="4071431"/>
          </a:xfrm>
          <a:prstGeom prst="rect">
            <a:avLst/>
          </a:prstGeom>
          <a:effectLst/>
        </p:spPr>
      </p:pic>
    </p:spTree>
    <p:extLst>
      <p:ext uri="{BB962C8B-B14F-4D97-AF65-F5344CB8AC3E}">
        <p14:creationId xmlns:p14="http://schemas.microsoft.com/office/powerpoint/2010/main" val="50426348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FE5B-CD31-939C-F4E0-04703E46ED1C}"/>
              </a:ext>
            </a:extLst>
          </p:cNvPr>
          <p:cNvSpPr>
            <a:spLocks noGrp="1"/>
          </p:cNvSpPr>
          <p:nvPr>
            <p:ph type="title"/>
          </p:nvPr>
        </p:nvSpPr>
        <p:spPr>
          <a:xfrm>
            <a:off x="649475" y="796414"/>
            <a:ext cx="4795482" cy="1641987"/>
          </a:xfrm>
        </p:spPr>
        <p:txBody>
          <a:bodyPr>
            <a:normAutofit/>
          </a:bodyPr>
          <a:lstStyle/>
          <a:p>
            <a:r>
              <a:rPr lang="en-US" b="1">
                <a:ea typeface="+mj-lt"/>
                <a:cs typeface="+mj-lt"/>
              </a:rPr>
              <a:t>Data Augmentation</a:t>
            </a:r>
            <a:endParaRPr lang="en-US" b="1"/>
          </a:p>
        </p:txBody>
      </p:sp>
      <p:sp>
        <p:nvSpPr>
          <p:cNvPr id="3" name="Content Placeholder 2">
            <a:extLst>
              <a:ext uri="{FF2B5EF4-FFF2-40B4-BE49-F238E27FC236}">
                <a16:creationId xmlns:a16="http://schemas.microsoft.com/office/drawing/2014/main" id="{F6B2E5E7-AB4B-776B-A755-BEC99BE9530B}"/>
              </a:ext>
            </a:extLst>
          </p:cNvPr>
          <p:cNvSpPr>
            <a:spLocks noGrp="1"/>
          </p:cNvSpPr>
          <p:nvPr>
            <p:ph idx="1"/>
          </p:nvPr>
        </p:nvSpPr>
        <p:spPr>
          <a:xfrm>
            <a:off x="995229" y="2423162"/>
            <a:ext cx="4797256" cy="3809998"/>
          </a:xfrm>
        </p:spPr>
        <p:txBody>
          <a:bodyPr vert="horz" lIns="91440" tIns="45720" rIns="91440" bIns="45720" rtlCol="0">
            <a:normAutofit/>
          </a:bodyPr>
          <a:lstStyle/>
          <a:p>
            <a:pPr marL="0" indent="0">
              <a:buNone/>
            </a:pPr>
            <a:r>
              <a:rPr lang="en-US" sz="2000"/>
              <a:t>Explored Augmentation Techniques</a:t>
            </a:r>
          </a:p>
          <a:p>
            <a:pPr>
              <a:buClr>
                <a:schemeClr val="tx1"/>
              </a:buClr>
              <a:buFont typeface="Arial" panose="020B0604020202020204" pitchFamily="34" charset="0"/>
              <a:buChar char="•"/>
            </a:pPr>
            <a:r>
              <a:rPr lang="en-US" sz="2000">
                <a:ea typeface="+mj-lt"/>
                <a:cs typeface="+mj-lt"/>
              </a:rPr>
              <a:t>Rotation</a:t>
            </a:r>
            <a:endParaRPr lang="en-US" sz="2000"/>
          </a:p>
          <a:p>
            <a:pPr>
              <a:buClr>
                <a:schemeClr val="tx1"/>
              </a:buClr>
              <a:buFont typeface="Arial" panose="020B0604020202020204" pitchFamily="34" charset="0"/>
              <a:buChar char="•"/>
            </a:pPr>
            <a:r>
              <a:rPr lang="en-US" sz="2000">
                <a:ea typeface="+mj-lt"/>
                <a:cs typeface="+mj-lt"/>
              </a:rPr>
              <a:t>Horizontal flip</a:t>
            </a:r>
            <a:endParaRPr lang="en-US" sz="2000"/>
          </a:p>
          <a:p>
            <a:pPr>
              <a:buClr>
                <a:schemeClr val="tx1"/>
              </a:buClr>
              <a:buFont typeface="Arial" panose="020B0604020202020204" pitchFamily="34" charset="0"/>
              <a:buChar char="•"/>
            </a:pPr>
            <a:r>
              <a:rPr lang="en-US" sz="2000">
                <a:ea typeface="+mj-lt"/>
                <a:cs typeface="+mj-lt"/>
              </a:rPr>
              <a:t>Zoom</a:t>
            </a:r>
            <a:endParaRPr lang="en-US" sz="2000"/>
          </a:p>
          <a:p>
            <a:pPr>
              <a:buClr>
                <a:schemeClr val="tx1"/>
              </a:buClr>
              <a:buFont typeface="Arial" panose="020B0604020202020204" pitchFamily="34" charset="0"/>
              <a:buChar char="•"/>
            </a:pPr>
            <a:r>
              <a:rPr lang="en-US" sz="2000">
                <a:ea typeface="+mj-lt"/>
                <a:cs typeface="+mj-lt"/>
              </a:rPr>
              <a:t>Brightness changes</a:t>
            </a:r>
            <a:endParaRPr lang="en-US" sz="2000"/>
          </a:p>
          <a:p>
            <a:pPr>
              <a:buClr>
                <a:srgbClr val="8AD0D6"/>
              </a:buClr>
              <a:buFont typeface="Wingdings" charset="2"/>
              <a:buChar char="v"/>
            </a:pPr>
            <a:endParaRPr lang="en-US"/>
          </a:p>
        </p:txBody>
      </p:sp>
      <p:pic>
        <p:nvPicPr>
          <p:cNvPr id="4" name="Picture 3" descr="A computer mouse on a table&#10;&#10;AI-generated content may be incorrect.">
            <a:extLst>
              <a:ext uri="{FF2B5EF4-FFF2-40B4-BE49-F238E27FC236}">
                <a16:creationId xmlns:a16="http://schemas.microsoft.com/office/drawing/2014/main" id="{95AA5652-7F82-32B8-E50B-4E7F56767293}"/>
              </a:ext>
            </a:extLst>
          </p:cNvPr>
          <p:cNvPicPr>
            <a:picLocks noChangeAspect="1"/>
          </p:cNvPicPr>
          <p:nvPr/>
        </p:nvPicPr>
        <p:blipFill>
          <a:blip r:embed="rId4"/>
          <a:srcRect r="2" b="7917"/>
          <a:stretch>
            <a:fillRect/>
          </a:stretch>
        </p:blipFill>
        <p:spPr>
          <a:xfrm>
            <a:off x="5792485" y="1140569"/>
            <a:ext cx="4915077" cy="510783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092713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0FB4-1A7B-A321-6FD3-59E3F2AB3A98}"/>
              </a:ext>
            </a:extLst>
          </p:cNvPr>
          <p:cNvSpPr>
            <a:spLocks noGrp="1"/>
          </p:cNvSpPr>
          <p:nvPr>
            <p:ph type="title"/>
          </p:nvPr>
        </p:nvSpPr>
        <p:spPr/>
        <p:txBody>
          <a:bodyPr/>
          <a:lstStyle/>
          <a:p>
            <a:r>
              <a:rPr lang="en-US" b="1">
                <a:solidFill>
                  <a:schemeClr val="tx2"/>
                </a:solidFill>
                <a:ea typeface="+mj-lt"/>
                <a:cs typeface="+mj-lt"/>
              </a:rPr>
              <a:t>Loading the Dataset</a:t>
            </a:r>
            <a:endParaRPr lang="en-US" b="1">
              <a:solidFill>
                <a:schemeClr val="tx2"/>
              </a:solidFill>
            </a:endParaRPr>
          </a:p>
        </p:txBody>
      </p:sp>
      <p:sp>
        <p:nvSpPr>
          <p:cNvPr id="3" name="Content Placeholder 2">
            <a:extLst>
              <a:ext uri="{FF2B5EF4-FFF2-40B4-BE49-F238E27FC236}">
                <a16:creationId xmlns:a16="http://schemas.microsoft.com/office/drawing/2014/main" id="{0356433B-BC3D-EDA7-7338-9254097DFE3E}"/>
              </a:ext>
            </a:extLst>
          </p:cNvPr>
          <p:cNvSpPr>
            <a:spLocks noGrp="1"/>
          </p:cNvSpPr>
          <p:nvPr>
            <p:ph idx="1"/>
          </p:nvPr>
        </p:nvSpPr>
        <p:spPr>
          <a:xfrm>
            <a:off x="1117600" y="2397211"/>
            <a:ext cx="9956800" cy="2819400"/>
          </a:xfrm>
        </p:spPr>
        <p:txBody>
          <a:bodyPr vert="horz" lIns="91440" tIns="45720" rIns="91440" bIns="45720" rtlCol="0" anchor="t">
            <a:normAutofit/>
          </a:bodyPr>
          <a:lstStyle/>
          <a:p>
            <a:pPr>
              <a:lnSpc>
                <a:spcPct val="150000"/>
              </a:lnSpc>
              <a:buClr>
                <a:schemeClr val="tx1"/>
              </a:buClr>
            </a:pPr>
            <a:r>
              <a:rPr lang="en-US" sz="2000" err="1"/>
              <a:t>ImageDataGenerator</a:t>
            </a:r>
            <a:r>
              <a:rPr lang="en-US" sz="2000"/>
              <a:t> + </a:t>
            </a:r>
            <a:r>
              <a:rPr lang="en-US" sz="2000" err="1"/>
              <a:t>DirectoryFlow</a:t>
            </a:r>
            <a:endParaRPr lang="en-US" sz="2000"/>
          </a:p>
          <a:p>
            <a:pPr>
              <a:lnSpc>
                <a:spcPct val="150000"/>
              </a:lnSpc>
              <a:buClr>
                <a:schemeClr val="tx1"/>
              </a:buClr>
            </a:pPr>
            <a:r>
              <a:rPr lang="en-US" sz="2000">
                <a:ea typeface="+mj-lt"/>
                <a:cs typeface="+mj-lt"/>
              </a:rPr>
              <a:t>Auto-labels images based on folder names</a:t>
            </a:r>
            <a:endParaRPr lang="en-US" sz="2000"/>
          </a:p>
          <a:p>
            <a:pPr>
              <a:lnSpc>
                <a:spcPct val="150000"/>
              </a:lnSpc>
              <a:buClr>
                <a:schemeClr val="tx1"/>
              </a:buClr>
            </a:pPr>
            <a:r>
              <a:rPr lang="en-US" sz="2000">
                <a:ea typeface="+mj-lt"/>
                <a:cs typeface="+mj-lt"/>
              </a:rPr>
              <a:t>Handles preprocessing</a:t>
            </a:r>
            <a:endParaRPr lang="en-US" sz="2000"/>
          </a:p>
          <a:p>
            <a:pPr>
              <a:lnSpc>
                <a:spcPct val="150000"/>
              </a:lnSpc>
              <a:buClr>
                <a:schemeClr val="tx1"/>
              </a:buClr>
            </a:pPr>
            <a:r>
              <a:rPr lang="en-US" sz="2000">
                <a:ea typeface="+mj-lt"/>
                <a:cs typeface="+mj-lt"/>
              </a:rPr>
              <a:t>Supports augmentation</a:t>
            </a:r>
            <a:endParaRPr lang="en-US" sz="2000"/>
          </a:p>
          <a:p>
            <a:pPr>
              <a:lnSpc>
                <a:spcPct val="150000"/>
              </a:lnSpc>
              <a:buClr>
                <a:schemeClr val="tx1"/>
              </a:buClr>
            </a:pPr>
            <a:r>
              <a:rPr lang="en-US" sz="2000">
                <a:ea typeface="+mj-lt"/>
                <a:cs typeface="+mj-lt"/>
              </a:rPr>
              <a:t>Loads batch by batch (memory-efficient)</a:t>
            </a:r>
            <a:endParaRPr lang="en-US" sz="2000"/>
          </a:p>
          <a:p>
            <a:pPr>
              <a:buClr>
                <a:srgbClr val="8AD0D6"/>
              </a:buClr>
              <a:buFont typeface="Wingdings" charset="2"/>
              <a:buChar char="v"/>
            </a:pPr>
            <a:endParaRPr lang="en-US"/>
          </a:p>
        </p:txBody>
      </p:sp>
    </p:spTree>
    <p:extLst>
      <p:ext uri="{BB962C8B-B14F-4D97-AF65-F5344CB8AC3E}">
        <p14:creationId xmlns:p14="http://schemas.microsoft.com/office/powerpoint/2010/main" val="353707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59277-8CFF-FA7A-CDB3-570F191C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E8149-EF2D-E36C-E6B3-B37D522E76E2}"/>
              </a:ext>
            </a:extLst>
          </p:cNvPr>
          <p:cNvSpPr>
            <a:spLocks noGrp="1"/>
          </p:cNvSpPr>
          <p:nvPr>
            <p:ph type="title"/>
          </p:nvPr>
        </p:nvSpPr>
        <p:spPr/>
        <p:txBody>
          <a:bodyPr/>
          <a:lstStyle/>
          <a:p>
            <a:r>
              <a:rPr lang="en-US" b="1">
                <a:solidFill>
                  <a:schemeClr val="tx2">
                    <a:lumMod val="75000"/>
                  </a:schemeClr>
                </a:solidFill>
                <a:ea typeface="+mj-lt"/>
                <a:cs typeface="+mj-lt"/>
              </a:rPr>
              <a:t>Selected Models for Comparison:</a:t>
            </a:r>
            <a:endParaRPr lang="en-US" b="1">
              <a:solidFill>
                <a:schemeClr val="tx2">
                  <a:lumMod val="75000"/>
                </a:schemeClr>
              </a:solidFill>
            </a:endParaRPr>
          </a:p>
        </p:txBody>
      </p:sp>
      <p:sp>
        <p:nvSpPr>
          <p:cNvPr id="3" name="Content Placeholder 2">
            <a:extLst>
              <a:ext uri="{FF2B5EF4-FFF2-40B4-BE49-F238E27FC236}">
                <a16:creationId xmlns:a16="http://schemas.microsoft.com/office/drawing/2014/main" id="{D34DB137-6D55-1A7A-FADB-5E0B63588C90}"/>
              </a:ext>
            </a:extLst>
          </p:cNvPr>
          <p:cNvSpPr>
            <a:spLocks noGrp="1"/>
          </p:cNvSpPr>
          <p:nvPr>
            <p:ph idx="1"/>
          </p:nvPr>
        </p:nvSpPr>
        <p:spPr/>
        <p:txBody>
          <a:bodyPr vert="horz" lIns="91440" tIns="45720" rIns="91440" bIns="45720" rtlCol="0" anchor="t">
            <a:normAutofit/>
          </a:bodyPr>
          <a:lstStyle/>
          <a:p>
            <a:pPr marL="0" indent="0">
              <a:buNone/>
            </a:pPr>
            <a:r>
              <a:rPr lang="en-US" sz="2000" b="1"/>
              <a:t>1. MobileNetV2:</a:t>
            </a:r>
            <a:br>
              <a:rPr lang="en-US" sz="2000" b="1"/>
            </a:br>
            <a:endParaRPr lang="en-US" sz="2000"/>
          </a:p>
          <a:p>
            <a:pPr marL="0" indent="0">
              <a:buNone/>
            </a:pPr>
            <a:r>
              <a:rPr lang="en-US" sz="2000"/>
              <a:t>Lightweight architecture optimized for speed and efficiency on limited hardware.</a:t>
            </a:r>
            <a:br>
              <a:rPr lang="en-US" sz="2000"/>
            </a:br>
            <a:endParaRPr lang="en-US" sz="2000"/>
          </a:p>
          <a:p>
            <a:pPr marL="0" indent="0">
              <a:buNone/>
            </a:pPr>
            <a:r>
              <a:rPr lang="en-US" sz="2000" b="1"/>
              <a:t>2. ResNet50:</a:t>
            </a:r>
            <a:endParaRPr lang="en-US" sz="2000"/>
          </a:p>
          <a:p>
            <a:pPr marL="0" indent="0">
              <a:buNone/>
            </a:pPr>
            <a:r>
              <a:rPr lang="en-US" sz="2000"/>
              <a:t>Deep residual network designed for high-capacity learning and complex feature extraction.</a:t>
            </a:r>
          </a:p>
          <a:p>
            <a:pPr>
              <a:buClr>
                <a:srgbClr val="8AD0D6"/>
              </a:buClr>
              <a:buFont typeface="Wingdings" charset="2"/>
              <a:buChar char="v"/>
            </a:pPr>
            <a:endParaRPr lang="en-US"/>
          </a:p>
        </p:txBody>
      </p:sp>
    </p:spTree>
    <p:extLst>
      <p:ext uri="{BB962C8B-B14F-4D97-AF65-F5344CB8AC3E}">
        <p14:creationId xmlns:p14="http://schemas.microsoft.com/office/powerpoint/2010/main" val="3006142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804E-855D-FEDF-561B-2671386D8F08}"/>
              </a:ext>
            </a:extLst>
          </p:cNvPr>
          <p:cNvSpPr>
            <a:spLocks noGrp="1"/>
          </p:cNvSpPr>
          <p:nvPr>
            <p:ph type="title"/>
          </p:nvPr>
        </p:nvSpPr>
        <p:spPr/>
        <p:txBody>
          <a:bodyPr/>
          <a:lstStyle/>
          <a:p>
            <a:r>
              <a:rPr lang="en-US" b="1"/>
              <a:t>Model Selection - MobileNetV2</a:t>
            </a:r>
            <a:endParaRPr lang="en-US" b="1">
              <a:solidFill>
                <a:schemeClr val="tx1"/>
              </a:solidFill>
            </a:endParaRPr>
          </a:p>
        </p:txBody>
      </p:sp>
      <p:sp>
        <p:nvSpPr>
          <p:cNvPr id="3" name="Content Placeholder 2">
            <a:extLst>
              <a:ext uri="{FF2B5EF4-FFF2-40B4-BE49-F238E27FC236}">
                <a16:creationId xmlns:a16="http://schemas.microsoft.com/office/drawing/2014/main" id="{7513CBD2-57A0-1BE5-81CA-A954DE2E7FAA}"/>
              </a:ext>
            </a:extLst>
          </p:cNvPr>
          <p:cNvSpPr>
            <a:spLocks noGrp="1"/>
          </p:cNvSpPr>
          <p:nvPr>
            <p:ph idx="1"/>
          </p:nvPr>
        </p:nvSpPr>
        <p:spPr>
          <a:xfrm>
            <a:off x="1117600" y="2286000"/>
            <a:ext cx="10559535" cy="3439297"/>
          </a:xfrm>
        </p:spPr>
        <p:txBody>
          <a:bodyPr vert="horz" lIns="91440" tIns="45720" rIns="91440" bIns="45720" rtlCol="0" anchor="t">
            <a:normAutofit/>
          </a:bodyPr>
          <a:lstStyle/>
          <a:p>
            <a:pPr marL="0" lvl="0" indent="0" eaLnBrk="0" hangingPunct="0">
              <a:lnSpc>
                <a:spcPct val="150000"/>
              </a:lnSpc>
              <a:spcBef>
                <a:spcPct val="0"/>
              </a:spcBef>
              <a:buNone/>
            </a:pPr>
            <a:r>
              <a:rPr lang="en-US" altLang="en-US" sz="2000" b="1">
                <a:latin typeface="Arial" panose="020B0604020202020204" pitchFamily="34" charset="0"/>
              </a:rPr>
              <a:t>Primary Architecture:</a:t>
            </a:r>
            <a:r>
              <a:rPr lang="en-US" altLang="en-US" sz="2000">
                <a:latin typeface="Arial" panose="020B0604020202020204" pitchFamily="34" charset="0"/>
              </a:rPr>
              <a:t> MobileNetV2</a:t>
            </a:r>
          </a:p>
          <a:p>
            <a:pPr marL="0" lvl="0" indent="0" eaLnBrk="0" hangingPunct="0">
              <a:lnSpc>
                <a:spcPct val="150000"/>
              </a:lnSpc>
              <a:spcBef>
                <a:spcPct val="0"/>
              </a:spcBef>
              <a:buNone/>
            </a:pPr>
            <a:r>
              <a:rPr lang="en-US" altLang="en-US" sz="2000" b="1">
                <a:latin typeface="Arial" panose="020B0604020202020204" pitchFamily="34" charset="0"/>
              </a:rPr>
              <a:t>Key Characteristics:</a:t>
            </a:r>
            <a:endParaRPr lang="en-US" altLang="en-US" sz="2000">
              <a:latin typeface="Arial" panose="020B0604020202020204" pitchFamily="34" charset="0"/>
            </a:endParaRPr>
          </a:p>
          <a:p>
            <a:pPr marL="0" lvl="0" indent="0" eaLnBrk="0" hangingPunct="0">
              <a:lnSpc>
                <a:spcPct val="150000"/>
              </a:lnSpc>
              <a:spcBef>
                <a:spcPct val="0"/>
              </a:spcBef>
              <a:buNone/>
            </a:pPr>
            <a:r>
              <a:rPr lang="en-US" altLang="en-US" sz="2000" b="1">
                <a:latin typeface="Arial" panose="020B0604020202020204" pitchFamily="34" charset="0"/>
              </a:rPr>
              <a:t>Lightweight &amp; Fast:</a:t>
            </a:r>
            <a:r>
              <a:rPr lang="en-US" altLang="en-US" sz="2000">
                <a:latin typeface="Arial" panose="020B0604020202020204" pitchFamily="34" charset="0"/>
              </a:rPr>
              <a:t> Optimized for efficiency.</a:t>
            </a:r>
          </a:p>
          <a:p>
            <a:pPr marL="0" lvl="0" indent="0" eaLnBrk="0" hangingPunct="0">
              <a:lnSpc>
                <a:spcPct val="150000"/>
              </a:lnSpc>
              <a:spcBef>
                <a:spcPct val="0"/>
              </a:spcBef>
              <a:buNone/>
            </a:pPr>
            <a:r>
              <a:rPr lang="en-US" altLang="en-US" sz="2000" b="1">
                <a:latin typeface="Arial" panose="020B0604020202020204" pitchFamily="34" charset="0"/>
              </a:rPr>
              <a:t>Pre-trained:</a:t>
            </a:r>
            <a:r>
              <a:rPr lang="en-US" altLang="en-US" sz="2000">
                <a:latin typeface="Arial" panose="020B0604020202020204" pitchFamily="34" charset="0"/>
              </a:rPr>
              <a:t> Initialized with ImageNet weights (Transfer Learning).</a:t>
            </a:r>
          </a:p>
          <a:p>
            <a:pPr marL="0" lvl="0" indent="0" eaLnBrk="0" hangingPunct="0">
              <a:lnSpc>
                <a:spcPct val="150000"/>
              </a:lnSpc>
              <a:spcBef>
                <a:spcPct val="0"/>
              </a:spcBef>
              <a:buNone/>
            </a:pPr>
            <a:r>
              <a:rPr lang="en-US" altLang="en-US" sz="2000" b="1">
                <a:latin typeface="Arial" panose="020B0604020202020204" pitchFamily="34" charset="0"/>
              </a:rPr>
              <a:t>Reasons for Selection:</a:t>
            </a:r>
            <a:endParaRPr lang="en-US" altLang="en-US" sz="2000">
              <a:latin typeface="Arial" panose="020B0604020202020204" pitchFamily="34" charset="0"/>
            </a:endParaRPr>
          </a:p>
          <a:p>
            <a:pPr marL="0" lvl="0" indent="0" eaLnBrk="0" hangingPunct="0">
              <a:lnSpc>
                <a:spcPct val="150000"/>
              </a:lnSpc>
              <a:spcBef>
                <a:spcPct val="0"/>
              </a:spcBef>
              <a:buNone/>
            </a:pPr>
            <a:r>
              <a:rPr lang="en-US" altLang="en-US" sz="2000" b="1">
                <a:latin typeface="Arial" panose="020B0604020202020204" pitchFamily="34" charset="0"/>
              </a:rPr>
              <a:t>High Accuracy:</a:t>
            </a:r>
            <a:r>
              <a:rPr lang="en-US" altLang="en-US" sz="2000">
                <a:latin typeface="Arial" panose="020B0604020202020204" pitchFamily="34" charset="0"/>
              </a:rPr>
              <a:t> Proven performance on small datasets.</a:t>
            </a:r>
          </a:p>
          <a:p>
            <a:pPr marL="0" lvl="0" indent="0" eaLnBrk="0" hangingPunct="0">
              <a:lnSpc>
                <a:spcPct val="150000"/>
              </a:lnSpc>
              <a:spcBef>
                <a:spcPct val="0"/>
              </a:spcBef>
              <a:buNone/>
            </a:pPr>
            <a:r>
              <a:rPr lang="en-US" altLang="en-US" sz="2000" b="1">
                <a:latin typeface="Arial" panose="020B0604020202020204" pitchFamily="34" charset="0"/>
              </a:rPr>
              <a:t>Resource Friendly:</a:t>
            </a:r>
            <a:r>
              <a:rPr lang="en-US" altLang="en-US" sz="2000">
                <a:latin typeface="Arial" panose="020B0604020202020204" pitchFamily="34" charset="0"/>
              </a:rPr>
              <a:t> Works well on standard CPU/GPU (e.g., </a:t>
            </a:r>
            <a:r>
              <a:rPr lang="en-US" altLang="en-US" sz="2000" err="1">
                <a:latin typeface="Arial" panose="020B0604020202020204" pitchFamily="34" charset="0"/>
              </a:rPr>
              <a:t>Colab</a:t>
            </a:r>
            <a:r>
              <a:rPr lang="en-US" altLang="en-US" sz="2000">
                <a:latin typeface="Arial" panose="020B0604020202020204" pitchFamily="34" charset="0"/>
              </a:rPr>
              <a:t>, MacBook M4).</a:t>
            </a:r>
          </a:p>
        </p:txBody>
      </p:sp>
    </p:spTree>
    <p:extLst>
      <p:ext uri="{BB962C8B-B14F-4D97-AF65-F5344CB8AC3E}">
        <p14:creationId xmlns:p14="http://schemas.microsoft.com/office/powerpoint/2010/main" val="1189404304"/>
      </p:ext>
    </p:extLst>
  </p:cSld>
  <p:clrMapOvr>
    <a:masterClrMapping/>
  </p:clrMapOvr>
</p:sld>
</file>

<file path=ppt/theme/theme1.xml><?xml version="1.0" encoding="utf-8"?>
<a:theme xmlns:a="http://schemas.openxmlformats.org/drawingml/2006/main" name="Vorlage_ohne_Titelbild_deutsch">
  <a:themeElements>
    <a:clrScheme name="ub-cd-neu-v2-4 1">
      <a:dk1>
        <a:srgbClr val="000000"/>
      </a:dk1>
      <a:lt1>
        <a:srgbClr val="C8D0E2"/>
      </a:lt1>
      <a:dk2>
        <a:srgbClr val="00457D"/>
      </a:dk2>
      <a:lt2>
        <a:srgbClr val="808080"/>
      </a:lt2>
      <a:accent1>
        <a:srgbClr val="5D7FAA"/>
      </a:accent1>
      <a:accent2>
        <a:srgbClr val="97BF0D"/>
      </a:accent2>
      <a:accent3>
        <a:srgbClr val="E0E4EE"/>
      </a:accent3>
      <a:accent4>
        <a:srgbClr val="000000"/>
      </a:accent4>
      <a:accent5>
        <a:srgbClr val="B6C0D2"/>
      </a:accent5>
      <a:accent6>
        <a:srgbClr val="88AD0B"/>
      </a:accent6>
      <a:hlink>
        <a:srgbClr val="92A5C5"/>
      </a:hlink>
      <a:folHlink>
        <a:srgbClr val="C6D982"/>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b-cd-neu-v2-4 1">
        <a:dk1>
          <a:srgbClr val="000000"/>
        </a:dk1>
        <a:lt1>
          <a:srgbClr val="C8D0E2"/>
        </a:lt1>
        <a:dk2>
          <a:srgbClr val="00457D"/>
        </a:dk2>
        <a:lt2>
          <a:srgbClr val="808080"/>
        </a:lt2>
        <a:accent1>
          <a:srgbClr val="5D7FAA"/>
        </a:accent1>
        <a:accent2>
          <a:srgbClr val="97BF0D"/>
        </a:accent2>
        <a:accent3>
          <a:srgbClr val="E0E4EE"/>
        </a:accent3>
        <a:accent4>
          <a:srgbClr val="000000"/>
        </a:accent4>
        <a:accent5>
          <a:srgbClr val="B6C0D2"/>
        </a:accent5>
        <a:accent6>
          <a:srgbClr val="88AD0B"/>
        </a:accent6>
        <a:hlink>
          <a:srgbClr val="92A5C5"/>
        </a:hlink>
        <a:folHlink>
          <a:srgbClr val="C6D982"/>
        </a:folHlink>
      </a:clrScheme>
      <a:clrMap bg1="lt1" tx1="dk1" bg2="lt2" tx2="dk2" accent1="accent1" accent2="accent2" accent3="accent3" accent4="accent4" accent5="accent5" accent6="accent6" hlink="hlink" folHlink="folHlink"/>
    </a:extraClrScheme>
    <a:extraClrScheme>
      <a:clrScheme name="ub-cd-neu-v2-4 2">
        <a:dk1>
          <a:srgbClr val="000000"/>
        </a:dk1>
        <a:lt1>
          <a:srgbClr val="C8D0E2"/>
        </a:lt1>
        <a:dk2>
          <a:srgbClr val="00457D"/>
        </a:dk2>
        <a:lt2>
          <a:srgbClr val="808080"/>
        </a:lt2>
        <a:accent1>
          <a:srgbClr val="5D7FAA"/>
        </a:accent1>
        <a:accent2>
          <a:srgbClr val="FFD300"/>
        </a:accent2>
        <a:accent3>
          <a:srgbClr val="E0E4EE"/>
        </a:accent3>
        <a:accent4>
          <a:srgbClr val="000000"/>
        </a:accent4>
        <a:accent5>
          <a:srgbClr val="B6C0D2"/>
        </a:accent5>
        <a:accent6>
          <a:srgbClr val="E7BF00"/>
        </a:accent6>
        <a:hlink>
          <a:srgbClr val="92A5C5"/>
        </a:hlink>
        <a:folHlink>
          <a:srgbClr val="FFE37D"/>
        </a:folHlink>
      </a:clrScheme>
      <a:clrMap bg1="lt1" tx1="dk1" bg2="lt2" tx2="dk2" accent1="accent1" accent2="accent2" accent3="accent3" accent4="accent4" accent5="accent5" accent6="accent6" hlink="hlink" folHlink="folHlink"/>
    </a:extraClrScheme>
    <a:extraClrScheme>
      <a:clrScheme name="ub-cd-neu-v2-4 3">
        <a:dk1>
          <a:srgbClr val="000000"/>
        </a:dk1>
        <a:lt1>
          <a:srgbClr val="C8D0E2"/>
        </a:lt1>
        <a:dk2>
          <a:srgbClr val="00457D"/>
        </a:dk2>
        <a:lt2>
          <a:srgbClr val="808080"/>
        </a:lt2>
        <a:accent1>
          <a:srgbClr val="5D7FAA"/>
        </a:accent1>
        <a:accent2>
          <a:srgbClr val="E6444F"/>
        </a:accent2>
        <a:accent3>
          <a:srgbClr val="E0E4EE"/>
        </a:accent3>
        <a:accent4>
          <a:srgbClr val="000000"/>
        </a:accent4>
        <a:accent5>
          <a:srgbClr val="B6C0D2"/>
        </a:accent5>
        <a:accent6>
          <a:srgbClr val="D03D47"/>
        </a:accent6>
        <a:hlink>
          <a:srgbClr val="92A5C5"/>
        </a:hlink>
        <a:folHlink>
          <a:srgbClr val="F1998F"/>
        </a:folHlink>
      </a:clrScheme>
      <a:clrMap bg1="lt1" tx1="dk1" bg2="lt2" tx2="dk2" accent1="accent1" accent2="accent2" accent3="accent3" accent4="accent4" accent5="accent5" accent6="accent6" hlink="hlink" folHlink="folHlink"/>
    </a:extraClrScheme>
    <a:extraClrScheme>
      <a:clrScheme name="ub-cd-neu-v2-4 4">
        <a:dk1>
          <a:srgbClr val="000000"/>
        </a:dk1>
        <a:lt1>
          <a:srgbClr val="C8D0E2"/>
        </a:lt1>
        <a:dk2>
          <a:srgbClr val="00457D"/>
        </a:dk2>
        <a:lt2>
          <a:srgbClr val="808080"/>
        </a:lt2>
        <a:accent1>
          <a:srgbClr val="5D7FAA"/>
        </a:accent1>
        <a:accent2>
          <a:srgbClr val="878783"/>
        </a:accent2>
        <a:accent3>
          <a:srgbClr val="E0E4EE"/>
        </a:accent3>
        <a:accent4>
          <a:srgbClr val="000000"/>
        </a:accent4>
        <a:accent5>
          <a:srgbClr val="B6C0D2"/>
        </a:accent5>
        <a:accent6>
          <a:srgbClr val="7A7A76"/>
        </a:accent6>
        <a:hlink>
          <a:srgbClr val="92A5C5"/>
        </a:hlink>
        <a:folHlink>
          <a:srgbClr val="B9BAB7"/>
        </a:folHlink>
      </a:clrScheme>
      <a:clrMap bg1="lt1" tx1="dk1" bg2="lt2" tx2="dk2" accent1="accent1" accent2="accent2" accent3="accent3" accent4="accent4" accent5="accent5" accent6="accent6" hlink="hlink" folHlink="folHlink"/>
    </a:extraClrScheme>
    <a:extraClrScheme>
      <a:clrScheme name="ub-cd-neu-v2-4 5">
        <a:dk1>
          <a:srgbClr val="000000"/>
        </a:dk1>
        <a:lt1>
          <a:srgbClr val="C8D0E2"/>
        </a:lt1>
        <a:dk2>
          <a:srgbClr val="00457D"/>
        </a:dk2>
        <a:lt2>
          <a:srgbClr val="808080"/>
        </a:lt2>
        <a:accent1>
          <a:srgbClr val="5D7FAA"/>
        </a:accent1>
        <a:accent2>
          <a:srgbClr val="00457D"/>
        </a:accent2>
        <a:accent3>
          <a:srgbClr val="E0E4EE"/>
        </a:accent3>
        <a:accent4>
          <a:srgbClr val="000000"/>
        </a:accent4>
        <a:accent5>
          <a:srgbClr val="B6C0D2"/>
        </a:accent5>
        <a:accent6>
          <a:srgbClr val="003E71"/>
        </a:accent6>
        <a:hlink>
          <a:srgbClr val="92A5C5"/>
        </a:hlink>
        <a:folHlink>
          <a:srgbClr val="C8D0E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7D54869B949F04B811A633AD79EA271" ma:contentTypeVersion="13" ma:contentTypeDescription="Ein neues Dokument erstellen." ma:contentTypeScope="" ma:versionID="c63234e7576c270725915107a2cd4630">
  <xsd:schema xmlns:xsd="http://www.w3.org/2001/XMLSchema" xmlns:xs="http://www.w3.org/2001/XMLSchema" xmlns:p="http://schemas.microsoft.com/office/2006/metadata/properties" xmlns:ns3="4cfdc498-3828-4058-8f1d-d41de23e5299" xmlns:ns4="393dd2af-989e-45b0-98ed-09aaceff7e8e" targetNamespace="http://schemas.microsoft.com/office/2006/metadata/properties" ma:root="true" ma:fieldsID="07b6058a5ebe90b052bcc4f7afad6112" ns3:_="" ns4:_="">
    <xsd:import namespace="4cfdc498-3828-4058-8f1d-d41de23e5299"/>
    <xsd:import namespace="393dd2af-989e-45b0-98ed-09aaceff7e8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earchPropertie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fdc498-3828-4058-8f1d-d41de23e5299"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3dd2af-989e-45b0-98ed-09aaceff7e8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93dd2af-989e-45b0-98ed-09aaceff7e8e" xsi:nil="true"/>
  </documentManagement>
</p:properties>
</file>

<file path=customXml/itemProps1.xml><?xml version="1.0" encoding="utf-8"?>
<ds:datastoreItem xmlns:ds="http://schemas.openxmlformats.org/officeDocument/2006/customXml" ds:itemID="{0DCDC5CC-CEBD-4795-8C57-C17865C1C210}">
  <ds:schemaRefs>
    <ds:schemaRef ds:uri="393dd2af-989e-45b0-98ed-09aaceff7e8e"/>
    <ds:schemaRef ds:uri="4cfdc498-3828-4058-8f1d-d41de23e52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72C4964-2B63-4A0F-AB8B-FD4F9964729C}">
  <ds:schemaRefs>
    <ds:schemaRef ds:uri="http://schemas.microsoft.com/sharepoint/v3/contenttype/forms"/>
  </ds:schemaRefs>
</ds:datastoreItem>
</file>

<file path=customXml/itemProps3.xml><?xml version="1.0" encoding="utf-8"?>
<ds:datastoreItem xmlns:ds="http://schemas.openxmlformats.org/officeDocument/2006/customXml" ds:itemID="{A730E60D-8D9E-4AD3-A87D-BC0100B7B2E2}">
  <ds:schemaRefs>
    <ds:schemaRef ds:uri="393dd2af-989e-45b0-98ed-09aaceff7e8e"/>
    <ds:schemaRef ds:uri="4cfdc498-3828-4058-8f1d-d41de23e52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26</Slides>
  <Notes>22</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Vorlage_ohne_Titelbild_deutsch</vt:lpstr>
      <vt:lpstr>Project Explainable Machine Learning (xAI-Proj-B)  Image Classification Using ImageNet-1K Subset</vt:lpstr>
      <vt:lpstr>Motivation</vt:lpstr>
      <vt:lpstr>Dataset Preparation</vt:lpstr>
      <vt:lpstr>Dataset Overview</vt:lpstr>
      <vt:lpstr>Class Distribution Analysis</vt:lpstr>
      <vt:lpstr>Data Augmentation</vt:lpstr>
      <vt:lpstr>Loading the Dataset</vt:lpstr>
      <vt:lpstr>Selected Models for Comparison:</vt:lpstr>
      <vt:lpstr>Model Selection - MobileNetV2</vt:lpstr>
      <vt:lpstr>Feature Visualization (PCA)</vt:lpstr>
      <vt:lpstr>PowerPoint Presentation</vt:lpstr>
      <vt:lpstr>Evaluation on Custom Dataset On MobileNetV2 Model</vt:lpstr>
      <vt:lpstr>Detailed Metrics (Confusion Matrix) </vt:lpstr>
      <vt:lpstr>Detailed Metrics (Confusion Matrix) </vt:lpstr>
      <vt:lpstr>Detailed Metrics (F1 Score) </vt:lpstr>
      <vt:lpstr>Model Calibration</vt:lpstr>
      <vt:lpstr>Analysis of Extremes</vt:lpstr>
      <vt:lpstr>Analysis of Extremes</vt:lpstr>
      <vt:lpstr>Explainability (Grad-CAM) </vt:lpstr>
      <vt:lpstr>Explainability (Grad-CAM) </vt:lpstr>
      <vt:lpstr>Generalization Analysis (Test vs. Custom)</vt:lpstr>
      <vt:lpstr>Model Selection - ResNet50</vt:lpstr>
      <vt:lpstr>Comparative Experiment (ResNet vs. MobileNet)</vt:lpstr>
      <vt:lpstr>Comparative Experiment (ResNet vs. MobileNet)</vt:lpstr>
      <vt:lpstr>Conclusion &amp; Key Learnings </vt:lpstr>
      <vt:lpstr>Thank you for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Uzair Janjua</dc:creator>
  <cp:revision>2</cp:revision>
  <dcterms:created xsi:type="dcterms:W3CDTF">2025-12-15T07:29:28Z</dcterms:created>
  <dcterms:modified xsi:type="dcterms:W3CDTF">2026-02-08T16:28:48Z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0x010100A7D54869B949F04B811A633AD79EA271</vt:lpwstr>
  </property>
</Properties>
</file>